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344" r:id="rId5"/>
    <p:sldId id="364" r:id="rId6"/>
    <p:sldId id="375" r:id="rId7"/>
    <p:sldId id="358" r:id="rId8"/>
    <p:sldId id="361" r:id="rId9"/>
    <p:sldId id="384" r:id="rId10"/>
    <p:sldId id="386" r:id="rId11"/>
    <p:sldId id="367" r:id="rId12"/>
    <p:sldId id="368" r:id="rId13"/>
    <p:sldId id="370" r:id="rId14"/>
    <p:sldId id="371" r:id="rId15"/>
    <p:sldId id="372" r:id="rId16"/>
    <p:sldId id="373" r:id="rId17"/>
    <p:sldId id="376" r:id="rId18"/>
    <p:sldId id="377" r:id="rId19"/>
    <p:sldId id="378" r:id="rId20"/>
    <p:sldId id="379" r:id="rId21"/>
    <p:sldId id="380" r:id="rId22"/>
    <p:sldId id="381" r:id="rId23"/>
    <p:sldId id="382" r:id="rId24"/>
    <p:sldId id="383" r:id="rId25"/>
    <p:sldId id="357" r:id="rId26"/>
    <p:sldId id="35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3AE114-F5CA-4D9C-9153-C35615A70DF2}">
          <p14:sldIdLst>
            <p14:sldId id="344"/>
            <p14:sldId id="364"/>
            <p14:sldId id="375"/>
            <p14:sldId id="358"/>
            <p14:sldId id="361"/>
            <p14:sldId id="384"/>
            <p14:sldId id="386"/>
            <p14:sldId id="367"/>
            <p14:sldId id="368"/>
            <p14:sldId id="370"/>
            <p14:sldId id="371"/>
            <p14:sldId id="372"/>
            <p14:sldId id="373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357"/>
            <p14:sldId id="3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6A3D024-909B-3BC2-1496-FEEAB652808A}" name="Sher Dionisio" initials="" userId="S::Sher.Dionisio@teksystemsgs.com::02daa716-9709-4d47-a153-1943ce1675c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1BC344-EF6F-FDE9-A7BE-355B90E43C7A}" v="6" dt="2025-01-10T10:42:20.994"/>
    <p1510:client id="{1F319525-CFE6-D9A9-2801-009A6F17966B}" v="3" dt="2025-01-08T23:39:10.932"/>
    <p1510:client id="{29FAE475-2D81-9D4A-8A9E-8C8E24BBE5FB}" v="134" dt="2025-01-09T23:20:08.326"/>
    <p1510:client id="{35061B73-F9BD-CED6-DA3C-D6BAD57938BA}" v="12" dt="2025-01-09T12:16:47.700"/>
    <p1510:client id="{3C025F34-75BB-AC99-A9EB-4A9C3E4F3237}" v="9" dt="2025-01-09T20:42:39.851"/>
    <p1510:client id="{5B0E2B1A-C5D0-6FA4-C1CA-770CE7879B55}" v="628" dt="2025-01-09T21:57:59.340"/>
    <p1510:client id="{6BA71B90-07A2-4C94-1BEB-76F312880D31}" v="4" dt="2025-01-09T22:35:38.450"/>
    <p1510:client id="{93F5A496-BEC6-4FD4-B19B-B570C06F4CAC}" v="250" dt="2025-01-10T09:35:30.258"/>
    <p1510:client id="{9D10BDE8-AD58-EC95-2B37-CE11DA3211EA}" v="16" dt="2025-01-09T13:22:43.182"/>
    <p1510:client id="{A01F3025-5E68-4553-4B73-6A221298F9B2}" v="364" dt="2025-01-08T18:57:43.539"/>
    <p1510:client id="{A30B3A0E-EA71-FA4D-E3E0-46954AB80741}" v="62" dt="2025-01-09T22:43:11.227"/>
    <p1510:client id="{AB75B921-E9DF-52C0-BF62-EEDB44A25835}" v="15" dt="2025-01-10T00:29:35.380"/>
    <p1510:client id="{BFCDDC51-7BEB-DCE8-87AE-024AE67C57BA}" v="55" dt="2025-01-10T01:00:08.094"/>
    <p1510:client id="{C2DBEFF5-2D98-BCDD-4EB5-3160D1CDC161}" v="7" dt="2025-01-08T23:54:47.662"/>
    <p1510:client id="{C492D1B0-B4A2-E4D1-AD5E-893D5AA52732}" v="90" dt="2025-01-10T12:38:36.939"/>
    <p1510:client id="{C55843B9-9E45-BBC8-D635-CB5E9AB59FEC}" v="2991" dt="2025-01-10T02:51:18.382"/>
  </p1510:revLst>
</p1510:revInfo>
</file>

<file path=ppt/tableStyles.xml><?xml version="1.0" encoding="utf-8"?>
<a:tblStyleLst xmlns:a="http://schemas.openxmlformats.org/drawingml/2006/main" def="{5FD0F851-EC5A-4D38-B0AD-8093EC10F33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175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440F78-2C9E-4C7F-818C-B40BB19D3A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D3FB98-80B9-4155-809A-82659D34A0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18EB1-FF96-47AA-9A30-F1BFF2FFD1F7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DEF847-3492-4888-9C23-1504238536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48C54-2332-4748-9C65-6A27E550C1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75FB2-D12E-4669-8522-D3E2C7E6D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91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4A361-7934-4769-9B16-8A939698742C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8E0B9-48E4-499D-93B2-B07D0039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43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8E0B9-48E4-499D-93B2-B07D00395B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9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8E0B9-48E4-499D-93B2-B07D00395BA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78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CA39D92-9919-A80E-44FF-6B912E85073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8788" y="457200"/>
            <a:ext cx="11274425" cy="59436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r>
              <a:rPr lang="en-US"/>
              <a:t>Click icon to insert picture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62FF34D-C8F8-1796-647D-D17056A27E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1955" y="612475"/>
            <a:ext cx="4701904" cy="3079029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90768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830338E2-B50A-8F3E-2CA7-A75753E7ED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2629" y="598947"/>
            <a:ext cx="10515600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C8DD029-A673-92B9-0343-3B35BE46D2F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929641" y="2153285"/>
            <a:ext cx="3032759" cy="3790310"/>
          </a:xfrm>
        </p:spPr>
        <p:txBody>
          <a:bodyPr lIns="91440">
            <a:normAutofit/>
          </a:bodyPr>
          <a:lstStyle>
            <a:lvl1pPr>
              <a:spcBef>
                <a:spcPts val="1000"/>
              </a:spcBef>
              <a:spcAft>
                <a:spcPts val="1200"/>
              </a:spcAft>
              <a:defRPr sz="1800"/>
            </a:lvl1pPr>
            <a:lvl2pPr>
              <a:spcBef>
                <a:spcPts val="1000"/>
              </a:spcBef>
              <a:spcAft>
                <a:spcPts val="1200"/>
              </a:spcAft>
              <a:defRPr sz="1600"/>
            </a:lvl2pPr>
            <a:lvl3pPr>
              <a:spcBef>
                <a:spcPts val="1000"/>
              </a:spcBef>
              <a:spcAft>
                <a:spcPts val="1200"/>
              </a:spcAft>
              <a:defRPr sz="1400"/>
            </a:lvl3pPr>
            <a:lvl4pPr>
              <a:spcBef>
                <a:spcPts val="1000"/>
              </a:spcBef>
              <a:spcAft>
                <a:spcPts val="1200"/>
              </a:spcAft>
              <a:defRPr sz="1200"/>
            </a:lvl4pPr>
            <a:lvl5pPr>
              <a:spcBef>
                <a:spcPts val="1000"/>
              </a:spcBef>
              <a:spcAft>
                <a:spcPts val="1200"/>
              </a:spcAft>
              <a:defRPr sz="12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able Placeholder 10">
            <a:extLst>
              <a:ext uri="{FF2B5EF4-FFF2-40B4-BE49-F238E27FC236}">
                <a16:creationId xmlns:a16="http://schemas.microsoft.com/office/drawing/2014/main" id="{6E658BA3-0202-C705-7A02-8B70B7884420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4724400" y="2170621"/>
            <a:ext cx="6553200" cy="3772974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BD761E53-47C7-492A-D5B5-A8C2740B5157}"/>
              </a:ext>
            </a:extLst>
          </p:cNvPr>
          <p:cNvSpPr/>
          <p:nvPr userDrawn="1"/>
        </p:nvSpPr>
        <p:spPr>
          <a:xfrm>
            <a:off x="386317" y="352044"/>
            <a:ext cx="11419367" cy="6153912"/>
          </a:xfrm>
          <a:prstGeom prst="frame">
            <a:avLst>
              <a:gd name="adj1" fmla="val 21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95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2090F11-94D5-C2A6-0759-3E7541B099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9640" y="485113"/>
            <a:ext cx="10515600" cy="15315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F349F3-2C28-5A44-EDFC-75FD6CA9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7367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34FD449-C6E0-CF8A-82B2-52438C952C0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29642" y="2153285"/>
            <a:ext cx="6925660" cy="3500438"/>
          </a:xfrm>
        </p:spPr>
        <p:txBody>
          <a:bodyPr lIns="91440">
            <a:normAutofit/>
          </a:bodyPr>
          <a:lstStyle>
            <a:lvl1pPr marL="0" indent="0">
              <a:spcBef>
                <a:spcPts val="1000"/>
              </a:spcBef>
              <a:spcAft>
                <a:spcPts val="1200"/>
              </a:spcAft>
              <a:buNone/>
              <a:defRPr sz="1800" b="0"/>
            </a:lvl1pPr>
            <a:lvl2pPr marL="228600">
              <a:spcBef>
                <a:spcPts val="1000"/>
              </a:spcBef>
              <a:spcAft>
                <a:spcPts val="1200"/>
              </a:spcAft>
              <a:defRPr sz="1800" b="0"/>
            </a:lvl2pPr>
            <a:lvl3pPr marL="685800">
              <a:spcBef>
                <a:spcPts val="1000"/>
              </a:spcBef>
              <a:spcAft>
                <a:spcPts val="1200"/>
              </a:spcAft>
              <a:defRPr sz="1800" b="0"/>
            </a:lvl3pPr>
            <a:lvl4pPr marL="868680">
              <a:spcBef>
                <a:spcPts val="1000"/>
              </a:spcBef>
              <a:spcAft>
                <a:spcPts val="1200"/>
              </a:spcAft>
              <a:defRPr sz="1800" b="0"/>
            </a:lvl4pPr>
            <a:lvl5pPr marL="1143000">
              <a:spcBef>
                <a:spcPts val="1000"/>
              </a:spcBef>
              <a:spcAft>
                <a:spcPts val="1200"/>
              </a:spcAft>
              <a:defRPr sz="1800" b="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F971E741-6253-D410-B562-50CA5976207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215745" y="2153285"/>
            <a:ext cx="3229495" cy="3500438"/>
          </a:xfrm>
        </p:spPr>
        <p:txBody>
          <a:bodyPr lIns="91440">
            <a:normAutofit/>
          </a:bodyPr>
          <a:lstStyle>
            <a:lvl1pPr>
              <a:spcBef>
                <a:spcPts val="1000"/>
              </a:spcBef>
              <a:spcAft>
                <a:spcPts val="1200"/>
              </a:spcAft>
              <a:defRPr sz="1800" b="1"/>
            </a:lvl1pPr>
            <a:lvl2pPr>
              <a:spcBef>
                <a:spcPts val="1000"/>
              </a:spcBef>
              <a:spcAft>
                <a:spcPts val="1200"/>
              </a:spcAft>
              <a:defRPr sz="1600" b="1"/>
            </a:lvl2pPr>
            <a:lvl3pPr>
              <a:spcBef>
                <a:spcPts val="1000"/>
              </a:spcBef>
              <a:spcAft>
                <a:spcPts val="1200"/>
              </a:spcAft>
              <a:defRPr sz="1400" b="1"/>
            </a:lvl3pPr>
            <a:lvl4pPr>
              <a:spcBef>
                <a:spcPts val="1000"/>
              </a:spcBef>
              <a:spcAft>
                <a:spcPts val="1200"/>
              </a:spcAft>
              <a:defRPr sz="1200" b="1"/>
            </a:lvl4pPr>
            <a:lvl5pPr>
              <a:spcBef>
                <a:spcPts val="1000"/>
              </a:spcBef>
              <a:spcAft>
                <a:spcPts val="1200"/>
              </a:spcAft>
              <a:defRPr sz="1200" b="1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C9F70CF1-DCAD-AE71-6B34-7BFB25EE530B}"/>
              </a:ext>
            </a:extLst>
          </p:cNvPr>
          <p:cNvSpPr/>
          <p:nvPr userDrawn="1"/>
        </p:nvSpPr>
        <p:spPr>
          <a:xfrm>
            <a:off x="386317" y="352044"/>
            <a:ext cx="11419367" cy="6153912"/>
          </a:xfrm>
          <a:prstGeom prst="frame">
            <a:avLst>
              <a:gd name="adj1" fmla="val 21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235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2090F11-94D5-C2A6-0759-3E7541B099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9640" y="485113"/>
            <a:ext cx="10331450" cy="15315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9" name="Table Placeholder 8">
            <a:extLst>
              <a:ext uri="{FF2B5EF4-FFF2-40B4-BE49-F238E27FC236}">
                <a16:creationId xmlns:a16="http://schemas.microsoft.com/office/drawing/2014/main" id="{0CF90928-AB48-3554-E2B9-417A00F286AD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930275" y="2168526"/>
            <a:ext cx="10331450" cy="393906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icon to insert table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D6C0A7-887A-66E2-A954-5E0592B9F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6316" y="347329"/>
            <a:ext cx="11419368" cy="615270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688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BB1E76-5845-01C9-1D0D-03CFFE6F0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6316" y="347329"/>
            <a:ext cx="11419368" cy="61527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96C21AF-4286-DECE-37A1-E8980687A1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9160" y="655320"/>
            <a:ext cx="4572000" cy="5486400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8E1D6B3-3EC8-6AC4-BE2B-5C732C85679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475413" y="2773680"/>
            <a:ext cx="4572000" cy="336804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spcBef>
                <a:spcPts val="1000"/>
              </a:spcBef>
              <a:buNone/>
              <a:defRPr sz="1600"/>
            </a:lvl2pPr>
            <a:lvl3pPr marL="914400" indent="0">
              <a:spcBef>
                <a:spcPts val="1000"/>
              </a:spcBef>
              <a:buNone/>
              <a:defRPr sz="1400"/>
            </a:lvl3pPr>
            <a:lvl4pPr marL="1371600" indent="0">
              <a:spcBef>
                <a:spcPts val="1000"/>
              </a:spcBef>
              <a:buNone/>
              <a:defRPr sz="1200"/>
            </a:lvl4pPr>
            <a:lvl5pPr marL="1828800" indent="0">
              <a:spcBef>
                <a:spcPts val="1000"/>
              </a:spcBef>
              <a:buNone/>
              <a:defRPr sz="12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139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C229E2-8757-94D8-A1B6-702189DCC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3249"/>
            <a:ext cx="6096000" cy="7367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77143C8-CDFF-B937-C00C-5E7B509399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883920"/>
            <a:ext cx="4114800" cy="50596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637A1-1BB4-AF51-24C3-6FE78DD45D9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475413" y="2438400"/>
            <a:ext cx="4799012" cy="3505200"/>
          </a:xfrm>
        </p:spPr>
        <p:txBody>
          <a:bodyPr>
            <a:normAutofit/>
          </a:bodyPr>
          <a:lstStyle>
            <a:lvl1pPr marL="0" indent="0">
              <a:lnSpc>
                <a:spcPct val="125000"/>
              </a:lnSpc>
              <a:buNone/>
              <a:defRPr sz="1800"/>
            </a:lvl1pPr>
            <a:lvl2pPr marL="457200" indent="0">
              <a:lnSpc>
                <a:spcPct val="125000"/>
              </a:lnSpc>
              <a:buNone/>
              <a:defRPr sz="1600"/>
            </a:lvl2pPr>
            <a:lvl3pPr marL="914400" indent="0">
              <a:lnSpc>
                <a:spcPct val="125000"/>
              </a:lnSpc>
              <a:buNone/>
              <a:defRPr sz="1400"/>
            </a:lvl3pPr>
            <a:lvl4pPr marL="1371600" indent="0">
              <a:lnSpc>
                <a:spcPct val="125000"/>
              </a:lnSpc>
              <a:buNone/>
              <a:defRPr sz="1200"/>
            </a:lvl4pPr>
            <a:lvl5pPr marL="1828800" indent="0">
              <a:lnSpc>
                <a:spcPct val="125000"/>
              </a:lnSpc>
              <a:buNone/>
              <a:defRPr sz="12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rame 2">
            <a:extLst>
              <a:ext uri="{FF2B5EF4-FFF2-40B4-BE49-F238E27FC236}">
                <a16:creationId xmlns:a16="http://schemas.microsoft.com/office/drawing/2014/main" id="{56F59DF2-AB3C-B7B3-826A-636B8CC5AB31}"/>
              </a:ext>
            </a:extLst>
          </p:cNvPr>
          <p:cNvSpPr/>
          <p:nvPr userDrawn="1"/>
        </p:nvSpPr>
        <p:spPr>
          <a:xfrm>
            <a:off x="386317" y="352044"/>
            <a:ext cx="11419367" cy="6153912"/>
          </a:xfrm>
          <a:prstGeom prst="frame">
            <a:avLst>
              <a:gd name="adj1" fmla="val 21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68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4737016-0B2B-9F81-7A77-63223C486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6316" y="347329"/>
            <a:ext cx="11419368" cy="61527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134E572-08FE-0439-A460-8DFE1183A6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78742" y="914399"/>
            <a:ext cx="4798858" cy="5029199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1EB46EC-087C-B8FF-2363-B99FAE983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4400"/>
            <a:ext cx="5713413" cy="50292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26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1D49246-C641-C3BA-F07B-89FFC6CDAE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853439"/>
            <a:ext cx="4802373" cy="2833689"/>
          </a:xfrm>
        </p:spPr>
        <p:txBody>
          <a:bodyPr rIns="914400" anchor="b"/>
          <a:lstStyle>
            <a:lvl1pPr>
              <a:defRPr sz="48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BE7E1DF-A70C-8F79-9B76-72B2A7B4DC7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914400" y="3931919"/>
            <a:ext cx="4802735" cy="2072641"/>
          </a:xfrm>
        </p:spPr>
        <p:txBody>
          <a:bodyPr>
            <a:normAutofit/>
          </a:bodyPr>
          <a:lstStyle>
            <a:lvl1pPr marL="0" indent="0">
              <a:lnSpc>
                <a:spcPct val="125000"/>
              </a:lnSpc>
              <a:spcBef>
                <a:spcPts val="0"/>
              </a:spcBef>
              <a:buNone/>
              <a:defRPr sz="1800"/>
            </a:lvl1pPr>
            <a:lvl2pPr marL="457200" indent="0">
              <a:lnSpc>
                <a:spcPct val="125000"/>
              </a:lnSpc>
              <a:spcBef>
                <a:spcPts val="0"/>
              </a:spcBef>
              <a:buNone/>
              <a:defRPr sz="1600"/>
            </a:lvl2pPr>
            <a:lvl3pPr marL="914400" indent="0">
              <a:lnSpc>
                <a:spcPct val="125000"/>
              </a:lnSpc>
              <a:spcBef>
                <a:spcPts val="0"/>
              </a:spcBef>
              <a:buNone/>
              <a:defRPr sz="1400"/>
            </a:lvl3pPr>
            <a:lvl4pPr marL="1371600" indent="0">
              <a:lnSpc>
                <a:spcPct val="125000"/>
              </a:lnSpc>
              <a:spcBef>
                <a:spcPts val="0"/>
              </a:spcBef>
              <a:buNone/>
              <a:defRPr sz="1200"/>
            </a:lvl4pPr>
            <a:lvl5pPr marL="1828800" indent="0">
              <a:lnSpc>
                <a:spcPct val="125000"/>
              </a:lnSpc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CD5F637-DFBF-7FED-7CD5-F46A26E5CD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8587" y="921230"/>
            <a:ext cx="5713413" cy="5029200"/>
          </a:xfrm>
          <a:custGeom>
            <a:avLst/>
            <a:gdLst>
              <a:gd name="connsiteX0" fmla="*/ 5327097 w 5713413"/>
              <a:gd name="connsiteY0" fmla="*/ 0 h 5029200"/>
              <a:gd name="connsiteX1" fmla="*/ 5713413 w 5713413"/>
              <a:gd name="connsiteY1" fmla="*/ 0 h 5029200"/>
              <a:gd name="connsiteX2" fmla="*/ 5713413 w 5713413"/>
              <a:gd name="connsiteY2" fmla="*/ 5029200 h 5029200"/>
              <a:gd name="connsiteX3" fmla="*/ 5327097 w 5713413"/>
              <a:gd name="connsiteY3" fmla="*/ 5029200 h 5029200"/>
              <a:gd name="connsiteX4" fmla="*/ 0 w 5713413"/>
              <a:gd name="connsiteY4" fmla="*/ 0 h 5029200"/>
              <a:gd name="connsiteX5" fmla="*/ 5313743 w 5713413"/>
              <a:gd name="connsiteY5" fmla="*/ 0 h 5029200"/>
              <a:gd name="connsiteX6" fmla="*/ 5313743 w 5713413"/>
              <a:gd name="connsiteY6" fmla="*/ 5029200 h 5029200"/>
              <a:gd name="connsiteX7" fmla="*/ 0 w 5713413"/>
              <a:gd name="connsiteY7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3413" h="5029200">
                <a:moveTo>
                  <a:pt x="5327097" y="0"/>
                </a:moveTo>
                <a:lnTo>
                  <a:pt x="5713413" y="0"/>
                </a:lnTo>
                <a:lnTo>
                  <a:pt x="5713413" y="5029200"/>
                </a:lnTo>
                <a:lnTo>
                  <a:pt x="5327097" y="5029200"/>
                </a:lnTo>
                <a:close/>
                <a:moveTo>
                  <a:pt x="0" y="0"/>
                </a:moveTo>
                <a:lnTo>
                  <a:pt x="5313743" y="0"/>
                </a:lnTo>
                <a:lnTo>
                  <a:pt x="5313743" y="5029200"/>
                </a:lnTo>
                <a:lnTo>
                  <a:pt x="0" y="5029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rame 12">
            <a:extLst>
              <a:ext uri="{FF2B5EF4-FFF2-40B4-BE49-F238E27FC236}">
                <a16:creationId xmlns:a16="http://schemas.microsoft.com/office/drawing/2014/main" id="{33E3B934-3E16-21AF-8F5A-9EFD93255705}"/>
              </a:ext>
            </a:extLst>
          </p:cNvPr>
          <p:cNvSpPr/>
          <p:nvPr userDrawn="1"/>
        </p:nvSpPr>
        <p:spPr>
          <a:xfrm>
            <a:off x="386317" y="352044"/>
            <a:ext cx="11419367" cy="6153912"/>
          </a:xfrm>
          <a:prstGeom prst="frame">
            <a:avLst>
              <a:gd name="adj1" fmla="val 21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050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D872928-B479-F7C5-9C83-C448FBA361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20445"/>
            <a:ext cx="4114800" cy="50292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61E3771A-E1EB-0CBE-828C-2C5E1F2AE6C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75227" y="1020445"/>
            <a:ext cx="4802735" cy="5029200"/>
          </a:xfrm>
        </p:spPr>
        <p:txBody>
          <a:bodyPr anchor="ctr">
            <a:normAutofit/>
          </a:bodyPr>
          <a:lstStyle>
            <a:lvl1pPr marL="228600" indent="-22860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lvl1pPr>
            <a:lvl2pPr marL="411480" indent="-22860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600"/>
            </a:lvl2pPr>
            <a:lvl3pPr marL="594360" indent="-22860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/>
            </a:lvl3pPr>
            <a:lvl4pPr marL="777240" indent="-22860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/>
            </a:lvl4pPr>
            <a:lvl5pPr marL="960120" indent="-22860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A1635D-96F0-769B-4ECB-70502770A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7367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4F877767-0342-A344-0462-A0D877FF68F8}"/>
              </a:ext>
            </a:extLst>
          </p:cNvPr>
          <p:cNvSpPr/>
          <p:nvPr userDrawn="1"/>
        </p:nvSpPr>
        <p:spPr>
          <a:xfrm>
            <a:off x="386317" y="352044"/>
            <a:ext cx="11419367" cy="6153912"/>
          </a:xfrm>
          <a:prstGeom prst="frame">
            <a:avLst>
              <a:gd name="adj1" fmla="val 21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152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image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21F215D-0D9E-64B3-1F66-E90B87932A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00741"/>
            <a:ext cx="4802372" cy="2788919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E86A4459-11C2-44C6-0173-C666D5AADC1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914400" y="3825239"/>
            <a:ext cx="4802735" cy="2072641"/>
          </a:xfrm>
        </p:spPr>
        <p:txBody>
          <a:bodyPr>
            <a:normAutofit/>
          </a:bodyPr>
          <a:lstStyle>
            <a:lvl1pPr marL="0" indent="0">
              <a:lnSpc>
                <a:spcPct val="125000"/>
              </a:lnSpc>
              <a:spcBef>
                <a:spcPts val="0"/>
              </a:spcBef>
              <a:buNone/>
              <a:defRPr sz="1800"/>
            </a:lvl1pPr>
            <a:lvl2pPr marL="457200" indent="0">
              <a:lnSpc>
                <a:spcPct val="125000"/>
              </a:lnSpc>
              <a:spcBef>
                <a:spcPts val="0"/>
              </a:spcBef>
              <a:buNone/>
              <a:defRPr sz="1600"/>
            </a:lvl2pPr>
            <a:lvl3pPr marL="914400" indent="0">
              <a:lnSpc>
                <a:spcPct val="125000"/>
              </a:lnSpc>
              <a:spcBef>
                <a:spcPts val="0"/>
              </a:spcBef>
              <a:buNone/>
              <a:defRPr sz="1400"/>
            </a:lvl3pPr>
            <a:lvl4pPr marL="1371600" indent="0">
              <a:lnSpc>
                <a:spcPct val="125000"/>
              </a:lnSpc>
              <a:spcBef>
                <a:spcPts val="0"/>
              </a:spcBef>
              <a:buNone/>
              <a:defRPr sz="1200"/>
            </a:lvl4pPr>
            <a:lvl5pPr marL="1828800" indent="0">
              <a:lnSpc>
                <a:spcPct val="125000"/>
              </a:lnSpc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84EF14-0982-D931-9DD6-ECFE61D5B0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8587" y="921230"/>
            <a:ext cx="5713413" cy="5029200"/>
          </a:xfrm>
          <a:custGeom>
            <a:avLst/>
            <a:gdLst>
              <a:gd name="connsiteX0" fmla="*/ 5327097 w 5713413"/>
              <a:gd name="connsiteY0" fmla="*/ 0 h 5029200"/>
              <a:gd name="connsiteX1" fmla="*/ 5713413 w 5713413"/>
              <a:gd name="connsiteY1" fmla="*/ 0 h 5029200"/>
              <a:gd name="connsiteX2" fmla="*/ 5713413 w 5713413"/>
              <a:gd name="connsiteY2" fmla="*/ 5029200 h 5029200"/>
              <a:gd name="connsiteX3" fmla="*/ 5327097 w 5713413"/>
              <a:gd name="connsiteY3" fmla="*/ 5029200 h 5029200"/>
              <a:gd name="connsiteX4" fmla="*/ 0 w 5713413"/>
              <a:gd name="connsiteY4" fmla="*/ 0 h 5029200"/>
              <a:gd name="connsiteX5" fmla="*/ 5313743 w 5713413"/>
              <a:gd name="connsiteY5" fmla="*/ 0 h 5029200"/>
              <a:gd name="connsiteX6" fmla="*/ 5313743 w 5713413"/>
              <a:gd name="connsiteY6" fmla="*/ 5029200 h 5029200"/>
              <a:gd name="connsiteX7" fmla="*/ 0 w 5713413"/>
              <a:gd name="connsiteY7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3413" h="5029200">
                <a:moveTo>
                  <a:pt x="5327097" y="0"/>
                </a:moveTo>
                <a:lnTo>
                  <a:pt x="5713413" y="0"/>
                </a:lnTo>
                <a:lnTo>
                  <a:pt x="5713413" y="5029200"/>
                </a:lnTo>
                <a:lnTo>
                  <a:pt x="5327097" y="5029200"/>
                </a:lnTo>
                <a:close/>
                <a:moveTo>
                  <a:pt x="0" y="0"/>
                </a:moveTo>
                <a:lnTo>
                  <a:pt x="5313743" y="0"/>
                </a:lnTo>
                <a:lnTo>
                  <a:pt x="5313743" y="5029200"/>
                </a:lnTo>
                <a:lnTo>
                  <a:pt x="0" y="5029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7D7E927E-4F73-5579-4F1D-E13899DEEA04}"/>
              </a:ext>
            </a:extLst>
          </p:cNvPr>
          <p:cNvSpPr/>
          <p:nvPr userDrawn="1"/>
        </p:nvSpPr>
        <p:spPr>
          <a:xfrm>
            <a:off x="386317" y="352044"/>
            <a:ext cx="11419367" cy="6153912"/>
          </a:xfrm>
          <a:prstGeom prst="frame">
            <a:avLst>
              <a:gd name="adj1" fmla="val 21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067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2090F11-94D5-C2A6-0759-3E7541B099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9640" y="485113"/>
            <a:ext cx="10515600" cy="15315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F349F3-2C28-5A44-EDFC-75FD6CA9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7367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34FD449-C6E0-CF8A-82B2-52438C952C0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29640" y="2153285"/>
            <a:ext cx="4953001" cy="3500438"/>
          </a:xfrm>
        </p:spPr>
        <p:txBody>
          <a:bodyPr lIns="91440">
            <a:normAutofit/>
          </a:bodyPr>
          <a:lstStyle>
            <a:lvl1pPr>
              <a:spcBef>
                <a:spcPts val="1000"/>
              </a:spcBef>
              <a:spcAft>
                <a:spcPts val="1200"/>
              </a:spcAft>
              <a:defRPr sz="1800"/>
            </a:lvl1pPr>
            <a:lvl2pPr>
              <a:spcBef>
                <a:spcPts val="1000"/>
              </a:spcBef>
              <a:spcAft>
                <a:spcPts val="1200"/>
              </a:spcAft>
              <a:defRPr sz="1600"/>
            </a:lvl2pPr>
            <a:lvl3pPr>
              <a:spcBef>
                <a:spcPts val="1000"/>
              </a:spcBef>
              <a:spcAft>
                <a:spcPts val="1200"/>
              </a:spcAft>
              <a:defRPr sz="1400"/>
            </a:lvl3pPr>
            <a:lvl4pPr>
              <a:spcBef>
                <a:spcPts val="1000"/>
              </a:spcBef>
              <a:spcAft>
                <a:spcPts val="1200"/>
              </a:spcAft>
              <a:defRPr sz="1200"/>
            </a:lvl4pPr>
            <a:lvl5pPr>
              <a:spcBef>
                <a:spcPts val="1000"/>
              </a:spcBef>
              <a:spcAft>
                <a:spcPts val="1200"/>
              </a:spcAft>
              <a:defRPr sz="12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F971E741-6253-D410-B562-50CA5976207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09360" y="2153285"/>
            <a:ext cx="5135880" cy="3500438"/>
          </a:xfrm>
        </p:spPr>
        <p:txBody>
          <a:bodyPr lIns="91440">
            <a:normAutofit/>
          </a:bodyPr>
          <a:lstStyle>
            <a:lvl1pPr>
              <a:spcBef>
                <a:spcPts val="1000"/>
              </a:spcBef>
              <a:spcAft>
                <a:spcPts val="1200"/>
              </a:spcAft>
              <a:defRPr sz="1800"/>
            </a:lvl1pPr>
            <a:lvl2pPr>
              <a:spcBef>
                <a:spcPts val="1000"/>
              </a:spcBef>
              <a:spcAft>
                <a:spcPts val="1200"/>
              </a:spcAft>
              <a:defRPr sz="1600"/>
            </a:lvl2pPr>
            <a:lvl3pPr>
              <a:spcBef>
                <a:spcPts val="1000"/>
              </a:spcBef>
              <a:spcAft>
                <a:spcPts val="1200"/>
              </a:spcAft>
              <a:defRPr sz="1400"/>
            </a:lvl3pPr>
            <a:lvl4pPr>
              <a:spcBef>
                <a:spcPts val="1000"/>
              </a:spcBef>
              <a:spcAft>
                <a:spcPts val="1200"/>
              </a:spcAft>
              <a:defRPr sz="1200"/>
            </a:lvl4pPr>
            <a:lvl5pPr>
              <a:spcBef>
                <a:spcPts val="1000"/>
              </a:spcBef>
              <a:spcAft>
                <a:spcPts val="1200"/>
              </a:spcAft>
              <a:defRPr sz="12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55D7E8F5-692D-24DD-0F8C-9563BA74AAF4}"/>
              </a:ext>
            </a:extLst>
          </p:cNvPr>
          <p:cNvSpPr/>
          <p:nvPr userDrawn="1"/>
        </p:nvSpPr>
        <p:spPr>
          <a:xfrm>
            <a:off x="386317" y="352044"/>
            <a:ext cx="11419367" cy="6153912"/>
          </a:xfrm>
          <a:prstGeom prst="frame">
            <a:avLst>
              <a:gd name="adj1" fmla="val 21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43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2090F11-94D5-C2A6-0759-3E7541B099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9640" y="485113"/>
            <a:ext cx="10515600" cy="15315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F349F3-2C28-5A44-EDFC-75FD6CA9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7367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34FD449-C6E0-CF8A-82B2-52438C952C0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29641" y="2153285"/>
            <a:ext cx="3261359" cy="3500438"/>
          </a:xfrm>
        </p:spPr>
        <p:txBody>
          <a:bodyPr lIns="91440">
            <a:normAutofit/>
          </a:bodyPr>
          <a:lstStyle>
            <a:lvl1pPr>
              <a:spcBef>
                <a:spcPts val="1000"/>
              </a:spcBef>
              <a:spcAft>
                <a:spcPts val="1200"/>
              </a:spcAft>
              <a:defRPr sz="1800" b="1"/>
            </a:lvl1pPr>
            <a:lvl2pPr>
              <a:spcBef>
                <a:spcPts val="1000"/>
              </a:spcBef>
              <a:spcAft>
                <a:spcPts val="1200"/>
              </a:spcAft>
              <a:defRPr sz="1600" b="1"/>
            </a:lvl2pPr>
            <a:lvl3pPr>
              <a:spcBef>
                <a:spcPts val="1000"/>
              </a:spcBef>
              <a:spcAft>
                <a:spcPts val="1200"/>
              </a:spcAft>
              <a:defRPr sz="1400" b="1"/>
            </a:lvl3pPr>
            <a:lvl4pPr>
              <a:spcBef>
                <a:spcPts val="1000"/>
              </a:spcBef>
              <a:spcAft>
                <a:spcPts val="1200"/>
              </a:spcAft>
              <a:defRPr sz="1200" b="1"/>
            </a:lvl4pPr>
            <a:lvl5pPr>
              <a:spcBef>
                <a:spcPts val="1000"/>
              </a:spcBef>
              <a:spcAft>
                <a:spcPts val="1200"/>
              </a:spcAft>
              <a:defRPr sz="1200" b="1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F971E741-6253-D410-B562-50CA5976207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80560" y="2153285"/>
            <a:ext cx="6964680" cy="3500438"/>
          </a:xfrm>
        </p:spPr>
        <p:txBody>
          <a:bodyPr lIns="91440">
            <a:normAutofit/>
          </a:bodyPr>
          <a:lstStyle>
            <a:lvl1pPr>
              <a:spcBef>
                <a:spcPts val="1000"/>
              </a:spcBef>
              <a:spcAft>
                <a:spcPts val="1200"/>
              </a:spcAft>
              <a:defRPr sz="1800"/>
            </a:lvl1pPr>
            <a:lvl2pPr>
              <a:spcBef>
                <a:spcPts val="1000"/>
              </a:spcBef>
              <a:spcAft>
                <a:spcPts val="1200"/>
              </a:spcAft>
              <a:defRPr sz="1600"/>
            </a:lvl2pPr>
            <a:lvl3pPr>
              <a:spcBef>
                <a:spcPts val="1000"/>
              </a:spcBef>
              <a:spcAft>
                <a:spcPts val="1200"/>
              </a:spcAft>
              <a:defRPr sz="1400"/>
            </a:lvl3pPr>
            <a:lvl4pPr>
              <a:spcBef>
                <a:spcPts val="1000"/>
              </a:spcBef>
              <a:spcAft>
                <a:spcPts val="1200"/>
              </a:spcAft>
              <a:defRPr sz="1200"/>
            </a:lvl4pPr>
            <a:lvl5pPr>
              <a:spcBef>
                <a:spcPts val="1000"/>
              </a:spcBef>
              <a:spcAft>
                <a:spcPts val="1200"/>
              </a:spcAft>
              <a:defRPr sz="12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5C0F1533-3810-C210-9B67-D2F4A1846C23}"/>
              </a:ext>
            </a:extLst>
          </p:cNvPr>
          <p:cNvSpPr/>
          <p:nvPr userDrawn="1"/>
        </p:nvSpPr>
        <p:spPr>
          <a:xfrm>
            <a:off x="386317" y="352044"/>
            <a:ext cx="11419367" cy="6153912"/>
          </a:xfrm>
          <a:prstGeom prst="frame">
            <a:avLst>
              <a:gd name="adj1" fmla="val 21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165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9C70371-D147-2B29-EAEB-B10A799D09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6169" y="614812"/>
            <a:ext cx="10359659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5AE226-98C6-70F4-8DED-59E8FE3040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367" y="2177378"/>
            <a:ext cx="5713413" cy="4669987"/>
          </a:xfrm>
          <a:custGeom>
            <a:avLst/>
            <a:gdLst>
              <a:gd name="connsiteX0" fmla="*/ 400038 w 5713413"/>
              <a:gd name="connsiteY0" fmla="*/ 0 h 4669987"/>
              <a:gd name="connsiteX1" fmla="*/ 5713413 w 5713413"/>
              <a:gd name="connsiteY1" fmla="*/ 0 h 4669987"/>
              <a:gd name="connsiteX2" fmla="*/ 5713413 w 5713413"/>
              <a:gd name="connsiteY2" fmla="*/ 4315224 h 4669987"/>
              <a:gd name="connsiteX3" fmla="*/ 400038 w 5713413"/>
              <a:gd name="connsiteY3" fmla="*/ 4315224 h 4669987"/>
              <a:gd name="connsiteX4" fmla="*/ 0 w 5713413"/>
              <a:gd name="connsiteY4" fmla="*/ 0 h 4669987"/>
              <a:gd name="connsiteX5" fmla="*/ 386684 w 5713413"/>
              <a:gd name="connsiteY5" fmla="*/ 0 h 4669987"/>
              <a:gd name="connsiteX6" fmla="*/ 386684 w 5713413"/>
              <a:gd name="connsiteY6" fmla="*/ 4328578 h 4669987"/>
              <a:gd name="connsiteX7" fmla="*/ 5713413 w 5713413"/>
              <a:gd name="connsiteY7" fmla="*/ 4328578 h 4669987"/>
              <a:gd name="connsiteX8" fmla="*/ 5713413 w 5713413"/>
              <a:gd name="connsiteY8" fmla="*/ 4669987 h 4669987"/>
              <a:gd name="connsiteX9" fmla="*/ 0 w 5713413"/>
              <a:gd name="connsiteY9" fmla="*/ 4669987 h 4669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3413" h="4669987">
                <a:moveTo>
                  <a:pt x="400038" y="0"/>
                </a:moveTo>
                <a:lnTo>
                  <a:pt x="5713413" y="0"/>
                </a:lnTo>
                <a:lnTo>
                  <a:pt x="5713413" y="4315224"/>
                </a:lnTo>
                <a:lnTo>
                  <a:pt x="400038" y="4315224"/>
                </a:lnTo>
                <a:close/>
                <a:moveTo>
                  <a:pt x="0" y="0"/>
                </a:moveTo>
                <a:lnTo>
                  <a:pt x="386684" y="0"/>
                </a:lnTo>
                <a:lnTo>
                  <a:pt x="386684" y="4328578"/>
                </a:lnTo>
                <a:lnTo>
                  <a:pt x="5713413" y="4328578"/>
                </a:lnTo>
                <a:lnTo>
                  <a:pt x="5713413" y="4669987"/>
                </a:lnTo>
                <a:lnTo>
                  <a:pt x="0" y="4669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EEA9034-22FD-3C2F-6A27-63638969802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475413" y="2153285"/>
            <a:ext cx="4799012" cy="3790315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defRPr sz="2000"/>
            </a:lvl1pPr>
            <a:lvl2pPr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defRPr sz="1800"/>
            </a:lvl2pPr>
            <a:lvl3pPr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defRPr sz="1600"/>
            </a:lvl3pPr>
            <a:lvl4pPr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defRPr sz="1400"/>
            </a:lvl4pPr>
            <a:lvl5pPr>
              <a:lnSpc>
                <a:spcPct val="95000"/>
              </a:lnSpc>
              <a:spcBef>
                <a:spcPts val="1000"/>
              </a:spcBef>
              <a:spcAft>
                <a:spcPts val="1200"/>
              </a:spcAft>
              <a:defRPr sz="1400"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C72AFED-AF5A-A2E9-0D36-388733BBE9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7367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8552E1-07B0-A631-78D3-D3C0E4C0C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212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635B7F-3E76-4C66-6A5A-9156FCE3D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7A42E613-3DCC-07A2-BA9B-74B13F28E591}"/>
              </a:ext>
            </a:extLst>
          </p:cNvPr>
          <p:cNvSpPr/>
          <p:nvPr userDrawn="1"/>
        </p:nvSpPr>
        <p:spPr>
          <a:xfrm>
            <a:off x="386317" y="352044"/>
            <a:ext cx="11419367" cy="6153912"/>
          </a:xfrm>
          <a:prstGeom prst="frame">
            <a:avLst>
              <a:gd name="adj1" fmla="val 21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90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1920" userDrawn="1">
          <p15:clr>
            <a:srgbClr val="F26B43"/>
          </p15:clr>
        </p15:guide>
        <p15:guide id="4" pos="5760" userDrawn="1">
          <p15:clr>
            <a:srgbClr val="F26B43"/>
          </p15:clr>
        </p15:guide>
        <p15:guide id="5" pos="7248" userDrawn="1">
          <p15:clr>
            <a:srgbClr val="F26B43"/>
          </p15:clr>
        </p15:guide>
        <p15:guide id="6" pos="4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022202X15348491" TargetMode="External"/><Relationship Id="rId13" Type="http://schemas.openxmlformats.org/officeDocument/2006/relationships/hyperlink" Target="https://pubmed.ncbi.nlm.nih.gov/31997908/" TargetMode="External"/><Relationship Id="rId18" Type="http://schemas.openxmlformats.org/officeDocument/2006/relationships/hyperlink" Target="https://pubmed.ncbi.nlm.nih.gov/32894659/" TargetMode="External"/><Relationship Id="rId3" Type="http://schemas.openxmlformats.org/officeDocument/2006/relationships/hyperlink" Target="https://www.researchgate.net/figure/Mechanisms-of-the-physiologic-tanning-response-Hormonal-interactions-between-epidermal_fig4_237095045" TargetMode="External"/><Relationship Id="rId21" Type="http://schemas.openxmlformats.org/officeDocument/2006/relationships/hyperlink" Target="https://myhealth.alberta.ca/Health/pages/conditions.aspx?hwid=zm2440" TargetMode="External"/><Relationship Id="rId7" Type="http://schemas.openxmlformats.org/officeDocument/2006/relationships/hyperlink" Target="https://pubmed.ncbi.nlm.nih.gov/30956032/" TargetMode="External"/><Relationship Id="rId12" Type="http://schemas.openxmlformats.org/officeDocument/2006/relationships/hyperlink" Target="https://www2.mst.dk/Udgiv/publications/2015/10/978-87-93352-82-7.pdf" TargetMode="External"/><Relationship Id="rId17" Type="http://schemas.openxmlformats.org/officeDocument/2006/relationships/hyperlink" Target="https://pubmed.ncbi.nlm.nih.gov/7622658/" TargetMode="External"/><Relationship Id="rId25" Type="http://schemas.openxmlformats.org/officeDocument/2006/relationships/hyperlink" Target="https://pubmed.ncbi.nlm.nih.gov/39680097/" TargetMode="External"/><Relationship Id="rId2" Type="http://schemas.openxmlformats.org/officeDocument/2006/relationships/hyperlink" Target="https://pmc.ncbi.nlm.nih.gov/articles/PMC9689757/" TargetMode="External"/><Relationship Id="rId16" Type="http://schemas.openxmlformats.org/officeDocument/2006/relationships/hyperlink" Target="https://pubmed.ncbi.nlm.nih.gov/29186248/" TargetMode="External"/><Relationship Id="rId20" Type="http://schemas.openxmlformats.org/officeDocument/2006/relationships/hyperlink" Target="https://ec.europa.eu/health/scientific_committees/scheer/docs/sunbeds_co200_en.pdf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ubmed.ncbi.nlm.nih.gov/25735439/" TargetMode="External"/><Relationship Id="rId11" Type="http://schemas.openxmlformats.org/officeDocument/2006/relationships/hyperlink" Target="https://pubmed.ncbi.nlm.nih.gov/25635982/" TargetMode="External"/><Relationship Id="rId24" Type="http://schemas.openxmlformats.org/officeDocument/2006/relationships/hyperlink" Target="https://pubmed.ncbi.nlm.nih.gov/28921044/" TargetMode="External"/><Relationship Id="rId5" Type="http://schemas.openxmlformats.org/officeDocument/2006/relationships/hyperlink" Target="https://pmc.ncbi.nlm.nih.gov/articles/PMC1599194/" TargetMode="External"/><Relationship Id="rId15" Type="http://schemas.openxmlformats.org/officeDocument/2006/relationships/hyperlink" Target="https://pubmed.ncbi.nlm.nih.gov/27642040/" TargetMode="External"/><Relationship Id="rId23" Type="http://schemas.openxmlformats.org/officeDocument/2006/relationships/hyperlink" Target="https://pubmed.ncbi.nlm.nih.gov/39560341/" TargetMode="External"/><Relationship Id="rId10" Type="http://schemas.openxmlformats.org/officeDocument/2006/relationships/hyperlink" Target="https://3rdrockessentials.com/blogs/blog/uva-vs-uvb" TargetMode="External"/><Relationship Id="rId19" Type="http://schemas.openxmlformats.org/officeDocument/2006/relationships/hyperlink" Target="https://pubmed.ncbi.nlm.nih.gov/38895302/" TargetMode="External"/><Relationship Id="rId4" Type="http://schemas.openxmlformats.org/officeDocument/2006/relationships/hyperlink" Target="https://pmc.ncbi.nlm.nih.gov/articles/PMC10084128/" TargetMode="External"/><Relationship Id="rId9" Type="http://schemas.openxmlformats.org/officeDocument/2006/relationships/hyperlink" Target="https://laserdermamed.gr/oles-oi-therapeies-new/solarium/" TargetMode="External"/><Relationship Id="rId14" Type="http://schemas.openxmlformats.org/officeDocument/2006/relationships/hyperlink" Target="https://pmc.ncbi.nlm.nih.gov/articles/PMC6773941/" TargetMode="External"/><Relationship Id="rId22" Type="http://schemas.openxmlformats.org/officeDocument/2006/relationships/hyperlink" Target="https://www.fda.gov/radiation-emitting-products/tanning/risks-tanning#3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6ABF06-5491-8319-408F-AC9C03E64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7914" y="903356"/>
            <a:ext cx="5818412" cy="5072020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Bodoni MT"/>
                <a:ea typeface="Calibri"/>
                <a:cs typeface="Calibri"/>
              </a:rPr>
              <a:t>Solarium - Eπιπ</a:t>
            </a:r>
            <a:r>
              <a:rPr lang="en-US" sz="4000" dirty="0" err="1">
                <a:latin typeface="Bodoni MT"/>
                <a:ea typeface="Calibri"/>
                <a:cs typeface="Calibri"/>
              </a:rPr>
              <a:t>τώσεις</a:t>
            </a:r>
            <a:r>
              <a:rPr lang="en-US" sz="4000" dirty="0">
                <a:latin typeface="Bodoni MT"/>
                <a:ea typeface="Calibri"/>
                <a:cs typeface="Calibri"/>
              </a:rPr>
              <a:t> </a:t>
            </a:r>
            <a:r>
              <a:rPr lang="en-US" sz="4000" dirty="0" err="1">
                <a:latin typeface="Bodoni MT"/>
                <a:ea typeface="Calibri"/>
                <a:cs typeface="Calibri"/>
              </a:rPr>
              <a:t>στην</a:t>
            </a:r>
            <a:r>
              <a:rPr lang="en-US" sz="4000" dirty="0">
                <a:latin typeface="Bodoni MT"/>
                <a:ea typeface="Calibri"/>
                <a:cs typeface="Calibri"/>
              </a:rPr>
              <a:t> </a:t>
            </a:r>
            <a:r>
              <a:rPr lang="en-US" sz="4000" dirty="0" err="1">
                <a:latin typeface="Bodoni MT"/>
                <a:ea typeface="Calibri"/>
                <a:cs typeface="Calibri"/>
              </a:rPr>
              <a:t>υγεί</a:t>
            </a:r>
            <a:r>
              <a:rPr lang="en-US" sz="4000" dirty="0">
                <a:latin typeface="Bodoni MT"/>
                <a:ea typeface="Calibri"/>
                <a:cs typeface="Calibri"/>
              </a:rPr>
              <a:t>α </a:t>
            </a:r>
            <a:r>
              <a:rPr lang="en-US" sz="4000" dirty="0" err="1">
                <a:latin typeface="Bodoni MT"/>
                <a:ea typeface="Calibri"/>
                <a:cs typeface="Calibri"/>
              </a:rPr>
              <a:t>του</a:t>
            </a:r>
            <a:r>
              <a:rPr lang="en-US" sz="4000" dirty="0">
                <a:latin typeface="Bodoni MT"/>
                <a:ea typeface="Calibri"/>
                <a:cs typeface="Calibri"/>
              </a:rPr>
              <a:t> </a:t>
            </a:r>
            <a:r>
              <a:rPr lang="en-US" sz="4000" dirty="0" err="1">
                <a:latin typeface="Bodoni MT"/>
                <a:ea typeface="Calibri"/>
                <a:cs typeface="Calibri"/>
              </a:rPr>
              <a:t>δέρμ</a:t>
            </a:r>
            <a:r>
              <a:rPr lang="en-US" sz="4000" dirty="0">
                <a:latin typeface="Bodoni MT"/>
                <a:ea typeface="Calibri"/>
                <a:cs typeface="Calibri"/>
              </a:rPr>
              <a:t>α</a:t>
            </a:r>
            <a:r>
              <a:rPr lang="en-US" sz="4000" dirty="0" err="1">
                <a:latin typeface="Bodoni MT"/>
                <a:ea typeface="Calibri"/>
                <a:cs typeface="Calibri"/>
              </a:rPr>
              <a:t>τος</a:t>
            </a:r>
            <a:endParaRPr lang="en-US" dirty="0" err="1">
              <a:latin typeface="Bodoni MT"/>
              <a:ea typeface="Calibri"/>
              <a:cs typeface="Calibri"/>
            </a:endParaRP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DE034BEE-E329-C6EB-E4A5-C2C0FD9DE8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pic>
        <p:nvPicPr>
          <p:cNvPr id="8" name="Θέση εικόνας 7" descr="Εικόνα που περιέχει σκίτσο/σχέδιο, εικονογράφηση, τέχνη με γραμμές, clipart&#10;&#10;Περιγραφή που δημιουργήθηκε αυτόματα">
            <a:extLst>
              <a:ext uri="{FF2B5EF4-FFF2-40B4-BE49-F238E27FC236}">
                <a16:creationId xmlns:a16="http://schemas.microsoft.com/office/drawing/2014/main" id="{E2426B10-E8E2-6FAA-298B-40343A2308D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5768" b="15768"/>
          <a:stretch/>
        </p:blipFill>
        <p:spPr>
          <a:xfrm>
            <a:off x="102826" y="290882"/>
            <a:ext cx="970395" cy="904587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8C9DAFF-A47B-47F6-B884-A51D1CD8E5D4}"/>
              </a:ext>
            </a:extLst>
          </p:cNvPr>
          <p:cNvSpPr txBox="1"/>
          <p:nvPr/>
        </p:nvSpPr>
        <p:spPr>
          <a:xfrm>
            <a:off x="6100490" y="5050000"/>
            <a:ext cx="5179289" cy="92333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dirty="0">
                <a:ea typeface="Source Sans Pro Light"/>
              </a:rPr>
              <a:t>Σοφία Μάρα ΑΜ: 1452 2021 00137</a:t>
            </a:r>
          </a:p>
          <a:p>
            <a:r>
              <a:rPr lang="el-GR" dirty="0" err="1">
                <a:ea typeface="Source Sans Pro Light"/>
              </a:rPr>
              <a:t>Πατρίτσια</a:t>
            </a:r>
            <a:r>
              <a:rPr lang="el-GR" dirty="0">
                <a:ea typeface="Source Sans Pro Light"/>
              </a:rPr>
              <a:t> Εμμανουήλ ΑΜ: 1452 2018 00201</a:t>
            </a:r>
          </a:p>
          <a:p>
            <a:r>
              <a:rPr lang="el-GR" dirty="0">
                <a:ea typeface="Source Sans Pro Light"/>
              </a:rPr>
              <a:t>Σωτηρία </a:t>
            </a:r>
            <a:r>
              <a:rPr lang="el-GR" dirty="0" err="1">
                <a:ea typeface="Source Sans Pro Light"/>
              </a:rPr>
              <a:t>Οικονομάκη</a:t>
            </a:r>
            <a:r>
              <a:rPr lang="el-GR" dirty="0">
                <a:ea typeface="Source Sans Pro Light"/>
              </a:rPr>
              <a:t> ΑΜ: 1452 2021 00170</a:t>
            </a:r>
          </a:p>
        </p:txBody>
      </p:sp>
      <p:pic>
        <p:nvPicPr>
          <p:cNvPr id="13" name="Εικόνα 12" descr="Εικόνα που περιέχει στιγμιότυπο οθόνης, γραμμή, σχεδίαση, τέχνη&#10;&#10;Περιγραφή που δημιουργήθηκε αυτόματα">
            <a:extLst>
              <a:ext uri="{FF2B5EF4-FFF2-40B4-BE49-F238E27FC236}">
                <a16:creationId xmlns:a16="http://schemas.microsoft.com/office/drawing/2014/main" id="{A881BD0C-319B-EC18-5E92-A3B9AAB402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3" t="-787" r="136" b="2639"/>
          <a:stretch/>
        </p:blipFill>
        <p:spPr>
          <a:xfrm rot="5400000">
            <a:off x="3848100" y="3374447"/>
            <a:ext cx="4068647" cy="2244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FE99437-2476-6117-A6EC-6D158181D803}"/>
              </a:ext>
            </a:extLst>
          </p:cNvPr>
          <p:cNvSpPr txBox="1"/>
          <p:nvPr/>
        </p:nvSpPr>
        <p:spPr>
          <a:xfrm>
            <a:off x="794725" y="2135016"/>
            <a:ext cx="297410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>
                <a:ea typeface="Source Sans Pro Light"/>
              </a:rPr>
              <a:t>Διδάσκων : κ. Μιχαήλ Ράλλης</a:t>
            </a:r>
            <a:endParaRPr lang="el-G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291AB8-B0C7-8400-EB0A-D4FFB6F7004D}"/>
              </a:ext>
            </a:extLst>
          </p:cNvPr>
          <p:cNvSpPr txBox="1"/>
          <p:nvPr/>
        </p:nvSpPr>
        <p:spPr>
          <a:xfrm>
            <a:off x="796843" y="3797659"/>
            <a:ext cx="379233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>
                <a:ea typeface="Source Sans Pro Light"/>
              </a:rPr>
              <a:t>Εργασία του μαθήματος: </a:t>
            </a:r>
            <a:endParaRPr lang="el-GR" sz="24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r>
              <a:rPr lang="el-GR">
                <a:ea typeface="Source Sans Pro Light"/>
              </a:rPr>
              <a:t>Έλεγχος και Αξιολόγηση Καλλυντικών </a:t>
            </a:r>
            <a:endParaRPr lang="el-GR" sz="24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r>
              <a:rPr lang="el-GR">
                <a:ea typeface="Source Sans Pro Light"/>
              </a:rPr>
              <a:t>και Τοπικών </a:t>
            </a:r>
            <a:r>
              <a:rPr lang="el-GR" err="1">
                <a:ea typeface="Source Sans Pro Light"/>
              </a:rPr>
              <a:t>Ιατροτεχνολογικών</a:t>
            </a:r>
            <a:r>
              <a:rPr lang="el-GR">
                <a:ea typeface="Source Sans Pro Light"/>
              </a:rPr>
              <a:t> Προϊόντων </a:t>
            </a:r>
            <a:endParaRPr lang="el-GR"/>
          </a:p>
          <a:p>
            <a:endParaRPr lang="el-GR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18C03E-55FB-B4E0-5EEF-C109C449920C}"/>
              </a:ext>
            </a:extLst>
          </p:cNvPr>
          <p:cNvSpPr txBox="1"/>
          <p:nvPr/>
        </p:nvSpPr>
        <p:spPr>
          <a:xfrm>
            <a:off x="1079153" y="295341"/>
            <a:ext cx="590163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>
                <a:ea typeface="Source Sans Pro Light"/>
              </a:rPr>
              <a:t>                             ΤΜΗΜΑ ΦΑΡΜΑΚΕΥΤΙΚΗΣ</a:t>
            </a:r>
          </a:p>
          <a:p>
            <a:r>
              <a:rPr lang="el-GR">
                <a:ea typeface="Source Sans Pro Light"/>
              </a:rPr>
              <a:t>ΕΘΝΙΚΟ ΚΑΙ ΚΑΠΠΟΔΙΣΤΡΙΑΚΟ ΠΑΝΕΠΙΣΤΗΜΙΟ ΑΘΗΝΩΝ </a:t>
            </a:r>
          </a:p>
          <a:p>
            <a:r>
              <a:rPr lang="el-GR">
                <a:ea typeface="Source Sans Pro Light"/>
              </a:rPr>
              <a:t>                                       ΑΘΗΝΑ 2025</a:t>
            </a:r>
          </a:p>
        </p:txBody>
      </p:sp>
      <p:pic>
        <p:nvPicPr>
          <p:cNvPr id="20" name="Εικόνα 19" descr="Εικόνα που περιέχει στιγμιότυπο οθόνης, γραμμή, σχεδίαση, τέχνη&#10;&#10;Περιγραφή που δημιουργήθηκε αυτόματα">
            <a:extLst>
              <a:ext uri="{FF2B5EF4-FFF2-40B4-BE49-F238E27FC236}">
                <a16:creationId xmlns:a16="http://schemas.microsoft.com/office/drawing/2014/main" id="{240291D7-8030-15CD-8335-719B1569A99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3" t="-787" r="136" b="2639"/>
          <a:stretch/>
        </p:blipFill>
        <p:spPr>
          <a:xfrm>
            <a:off x="800100" y="5406447"/>
            <a:ext cx="4068647" cy="22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85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BBB70-9E59-B33F-0FDF-17A6C14D6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626" y="579120"/>
            <a:ext cx="10648121" cy="1243054"/>
          </a:xfrm>
        </p:spPr>
        <p:txBody>
          <a:bodyPr>
            <a:normAutofit/>
          </a:bodyPr>
          <a:lstStyle/>
          <a:p>
            <a:pPr algn="ctr"/>
            <a:r>
              <a:rPr lang="en-GB" sz="2400" b="1" u="sng" err="1">
                <a:latin typeface="Calibri"/>
                <a:ea typeface="Calibri"/>
                <a:cs typeface="Calibri"/>
              </a:rPr>
              <a:t>Σύγκριση</a:t>
            </a:r>
            <a:r>
              <a:rPr lang="en-GB" sz="2400" b="1" u="sng">
                <a:latin typeface="Calibri"/>
                <a:ea typeface="Calibri"/>
                <a:cs typeface="Calibri"/>
              </a:rPr>
              <a:t> 597 π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ερι</a:t>
            </a:r>
            <a:r>
              <a:rPr lang="en-GB" sz="2400" b="1" u="sng">
                <a:latin typeface="Calibri"/>
                <a:ea typeface="Calibri"/>
                <a:cs typeface="Calibri"/>
              </a:rPr>
              <a:t>π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τώσεων</a:t>
            </a:r>
            <a:r>
              <a:rPr lang="en-GB" sz="2400" b="1" u="sng">
                <a:latin typeface="Calibri"/>
                <a:ea typeface="Calibri"/>
                <a:cs typeface="Calibri"/>
              </a:rPr>
              <a:t> 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μελ</a:t>
            </a:r>
            <a:r>
              <a:rPr lang="en-GB" sz="2400" b="1" u="sng">
                <a:latin typeface="Calibri"/>
                <a:ea typeface="Calibri"/>
                <a:cs typeface="Calibri"/>
              </a:rPr>
              <a:t>α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νώμ</a:t>
            </a:r>
            <a:r>
              <a:rPr lang="en-GB" sz="2400" b="1" u="sng">
                <a:latin typeface="Calibri"/>
                <a:ea typeface="Calibri"/>
                <a:cs typeface="Calibri"/>
              </a:rPr>
              <a:t>α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τος</a:t>
            </a:r>
            <a:r>
              <a:rPr lang="en-GB" sz="2400" b="1" u="sng">
                <a:latin typeface="Calibri"/>
                <a:ea typeface="Calibri"/>
                <a:cs typeface="Calibri"/>
              </a:rPr>
              <a:t> και 622 α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τόμων</a:t>
            </a:r>
            <a:r>
              <a:rPr lang="en-GB" sz="2400" b="1" u="sng">
                <a:latin typeface="Calibri"/>
                <a:ea typeface="Calibri"/>
                <a:cs typeface="Calibri"/>
              </a:rPr>
              <a:t> 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ως</a:t>
            </a:r>
            <a:r>
              <a:rPr lang="en-GB" sz="2400" b="1" u="sng">
                <a:latin typeface="Calibri"/>
                <a:ea typeface="Calibri"/>
                <a:cs typeface="Calibri"/>
              </a:rPr>
              <a:t> 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ομάδες</a:t>
            </a:r>
            <a:r>
              <a:rPr lang="en-GB" sz="2400" b="1" u="sng">
                <a:latin typeface="Calibri"/>
                <a:ea typeface="Calibri"/>
                <a:cs typeface="Calibri"/>
              </a:rPr>
              <a:t> 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ελέγχου</a:t>
            </a:r>
            <a:br>
              <a:rPr lang="en-GB" sz="2900" b="1" u="sng">
                <a:latin typeface="Calibri"/>
                <a:ea typeface="Calibri"/>
                <a:cs typeface="Calibri"/>
              </a:rPr>
            </a:br>
            <a:r>
              <a:rPr lang="en-GB" sz="2400" b="1" u="sng" err="1">
                <a:latin typeface="Calibri"/>
                <a:ea typeface="Calibri"/>
                <a:cs typeface="Calibri"/>
              </a:rPr>
              <a:t>Εξέτ</a:t>
            </a:r>
            <a:r>
              <a:rPr lang="en-GB" sz="2400" b="1" u="sng">
                <a:latin typeface="Calibri"/>
                <a:ea typeface="Calibri"/>
                <a:cs typeface="Calibri"/>
              </a:rPr>
              <a:t>α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ση</a:t>
            </a:r>
            <a:r>
              <a:rPr lang="en-GB" sz="2400" b="1" u="sng">
                <a:latin typeface="Calibri"/>
                <a:ea typeface="Calibri"/>
                <a:cs typeface="Calibri"/>
              </a:rPr>
              <a:t> π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ερι</a:t>
            </a:r>
            <a:r>
              <a:rPr lang="en-GB" sz="2400" b="1" u="sng">
                <a:latin typeface="Calibri"/>
                <a:ea typeface="Calibri"/>
                <a:cs typeface="Calibri"/>
              </a:rPr>
              <a:t>βα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λλοντικών</a:t>
            </a:r>
            <a:r>
              <a:rPr lang="en-GB" sz="2400" b="1" u="sng">
                <a:latin typeface="Calibri"/>
                <a:ea typeface="Calibri"/>
                <a:cs typeface="Calibri"/>
              </a:rPr>
              <a:t> και 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γενετικών</a:t>
            </a:r>
            <a:r>
              <a:rPr lang="en-GB" sz="2400" b="1" u="sng">
                <a:latin typeface="Calibri"/>
                <a:ea typeface="Calibri"/>
                <a:cs typeface="Calibri"/>
              </a:rPr>
              <a:t> παρα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γόντων</a:t>
            </a:r>
            <a:r>
              <a:rPr lang="en-GB" sz="2400" b="1" u="sng">
                <a:latin typeface="Calibri"/>
                <a:ea typeface="Calibri"/>
                <a:cs typeface="Calibri"/>
              </a:rPr>
              <a:t> </a:t>
            </a:r>
            <a:r>
              <a:rPr lang="en-GB" sz="2400" b="1" u="sng" err="1">
                <a:latin typeface="Calibri"/>
                <a:ea typeface="Calibri"/>
                <a:cs typeface="Calibri"/>
              </a:rPr>
              <a:t>κινδύνου</a:t>
            </a:r>
            <a:endParaRPr lang="en-US" sz="240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C5BEC-81C1-5A8D-A17A-3E98C9F42FD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4825" y="2058905"/>
            <a:ext cx="4799012" cy="3505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Char char="•"/>
            </a:pPr>
            <a:r>
              <a:rPr lang="en-GB" b="1" err="1">
                <a:latin typeface="Calibri"/>
                <a:ea typeface="Calibri"/>
                <a:cs typeface="Calibri"/>
              </a:rPr>
              <a:t>Τύ</a:t>
            </a:r>
            <a:r>
              <a:rPr lang="en-GB" b="1">
                <a:latin typeface="Calibri"/>
                <a:ea typeface="Calibri"/>
                <a:cs typeface="Calibri"/>
              </a:rPr>
              <a:t>π</a:t>
            </a:r>
            <a:r>
              <a:rPr lang="en-GB" b="1" err="1">
                <a:latin typeface="Calibri"/>
                <a:ea typeface="Calibri"/>
                <a:cs typeface="Calibri"/>
              </a:rPr>
              <a:t>ος</a:t>
            </a:r>
            <a:r>
              <a:rPr lang="en-GB" b="1">
                <a:latin typeface="Calibri"/>
                <a:ea typeface="Calibri"/>
                <a:cs typeface="Calibri"/>
              </a:rPr>
              <a:t> </a:t>
            </a:r>
            <a:r>
              <a:rPr lang="en-GB" b="1" err="1">
                <a:latin typeface="Calibri"/>
                <a:ea typeface="Calibri"/>
                <a:cs typeface="Calibri"/>
              </a:rPr>
              <a:t>Δερμ</a:t>
            </a:r>
            <a:r>
              <a:rPr lang="en-GB" b="1">
                <a:latin typeface="Calibri"/>
                <a:ea typeface="Calibri"/>
                <a:cs typeface="Calibri"/>
              </a:rPr>
              <a:t>α</a:t>
            </a:r>
            <a:r>
              <a:rPr lang="en-GB" b="1" err="1">
                <a:latin typeface="Calibri"/>
                <a:ea typeface="Calibri"/>
                <a:cs typeface="Calibri"/>
              </a:rPr>
              <a:t>τος</a:t>
            </a:r>
            <a:r>
              <a:rPr lang="en-GB" b="1">
                <a:latin typeface="Calibri"/>
                <a:ea typeface="Calibri"/>
                <a:cs typeface="Calibri"/>
              </a:rPr>
              <a:t> I: </a:t>
            </a:r>
            <a:r>
              <a:rPr lang="en-GB">
                <a:latin typeface="Calibri"/>
                <a:ea typeface="Calibri"/>
                <a:cs typeface="Calibri"/>
              </a:rPr>
              <a:t>Adj. OR= </a:t>
            </a:r>
            <a:r>
              <a:rPr lang="en-GB" b="1">
                <a:latin typeface="Calibri"/>
                <a:ea typeface="Calibri"/>
                <a:cs typeface="Calibri"/>
              </a:rPr>
              <a:t>2,36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>
                <a:latin typeface="Wingdings"/>
                <a:sym typeface="Wingdings"/>
              </a:rPr>
              <a:t>à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 err="1">
                <a:latin typeface="Calibri"/>
                <a:ea typeface="Calibri"/>
                <a:cs typeface="Calibri"/>
              </a:rPr>
              <a:t>σχεδόν</a:t>
            </a:r>
            <a:r>
              <a:rPr lang="en-GB">
                <a:latin typeface="Calibri"/>
                <a:ea typeface="Calibri"/>
                <a:cs typeface="Calibri"/>
              </a:rPr>
              <a:t>  τριπλάσιος </a:t>
            </a:r>
            <a:r>
              <a:rPr lang="en-GB" err="1">
                <a:latin typeface="Calibri"/>
                <a:ea typeface="Calibri"/>
                <a:cs typeface="Calibri"/>
              </a:rPr>
              <a:t>κίνδυνος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συγκριτικά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με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τον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τύ</a:t>
            </a:r>
            <a:r>
              <a:rPr lang="en-GB">
                <a:latin typeface="Calibri"/>
                <a:ea typeface="Calibri"/>
                <a:cs typeface="Calibri"/>
              </a:rPr>
              <a:t>πο IV</a:t>
            </a:r>
            <a:endParaRPr lang="en-GB"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n-GB" b="1">
                <a:latin typeface="Calibri"/>
                <a:ea typeface="Calibri"/>
                <a:cs typeface="Calibri"/>
              </a:rPr>
              <a:t>Ξα</a:t>
            </a:r>
            <a:r>
              <a:rPr lang="en-GB" b="1" err="1">
                <a:latin typeface="Calibri"/>
                <a:ea typeface="Calibri"/>
                <a:cs typeface="Calibri"/>
              </a:rPr>
              <a:t>νθά</a:t>
            </a:r>
            <a:r>
              <a:rPr lang="en-GB" b="1">
                <a:latin typeface="Calibri"/>
                <a:ea typeface="Calibri"/>
                <a:cs typeface="Calibri"/>
              </a:rPr>
              <a:t> ή </a:t>
            </a:r>
            <a:r>
              <a:rPr lang="en-GB" b="1" err="1">
                <a:latin typeface="Calibri"/>
                <a:ea typeface="Calibri"/>
                <a:cs typeface="Calibri"/>
              </a:rPr>
              <a:t>κόκκιν</a:t>
            </a:r>
            <a:r>
              <a:rPr lang="en-GB" b="1">
                <a:latin typeface="Calibri"/>
                <a:ea typeface="Calibri"/>
                <a:cs typeface="Calibri"/>
              </a:rPr>
              <a:t>α μα</a:t>
            </a:r>
            <a:r>
              <a:rPr lang="en-GB" b="1" err="1">
                <a:latin typeface="Calibri"/>
                <a:ea typeface="Calibri"/>
                <a:cs typeface="Calibri"/>
              </a:rPr>
              <a:t>λλιά</a:t>
            </a:r>
            <a:r>
              <a:rPr lang="en-GB" b="1">
                <a:latin typeface="Calibri"/>
                <a:ea typeface="Calibri"/>
                <a:cs typeface="Calibri"/>
              </a:rPr>
              <a:t>:</a:t>
            </a:r>
            <a:r>
              <a:rPr lang="en-GB">
                <a:latin typeface="Calibri"/>
                <a:ea typeface="Calibri"/>
                <a:cs typeface="Calibri"/>
              </a:rPr>
              <a:t> Adj. OR = </a:t>
            </a:r>
            <a:r>
              <a:rPr lang="en-GB" b="1">
                <a:latin typeface="Calibri"/>
                <a:ea typeface="Calibri"/>
                <a:cs typeface="Calibri"/>
              </a:rPr>
              <a:t>1,97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>
                <a:latin typeface="Wingdings"/>
                <a:sym typeface="Wingdings"/>
              </a:rPr>
              <a:t>à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 err="1">
                <a:latin typeface="Calibri"/>
                <a:ea typeface="Calibri"/>
                <a:cs typeface="Calibri"/>
              </a:rPr>
              <a:t>Αυξημένος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κίνδυνος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σε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σχέση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με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σκούρ</a:t>
            </a:r>
            <a:r>
              <a:rPr lang="en-GB">
                <a:latin typeface="Calibri"/>
                <a:ea typeface="Calibri"/>
                <a:cs typeface="Calibri"/>
              </a:rPr>
              <a:t>α μα</a:t>
            </a:r>
            <a:r>
              <a:rPr lang="en-GB" err="1">
                <a:latin typeface="Calibri"/>
                <a:ea typeface="Calibri"/>
                <a:cs typeface="Calibri"/>
              </a:rPr>
              <a:t>λλιά</a:t>
            </a:r>
            <a:endParaRPr lang="en-GB" err="1"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n-GB" b="1" err="1">
                <a:latin typeface="Calibri"/>
                <a:ea typeface="Calibri"/>
                <a:cs typeface="Calibri"/>
              </a:rPr>
              <a:t>Οικογενει</a:t>
            </a:r>
            <a:r>
              <a:rPr lang="en-GB" b="1">
                <a:latin typeface="Calibri"/>
                <a:ea typeface="Calibri"/>
                <a:cs typeface="Calibri"/>
              </a:rPr>
              <a:t>α</a:t>
            </a:r>
            <a:r>
              <a:rPr lang="en-GB" b="1" err="1">
                <a:latin typeface="Calibri"/>
                <a:ea typeface="Calibri"/>
                <a:cs typeface="Calibri"/>
              </a:rPr>
              <a:t>κό</a:t>
            </a:r>
            <a:r>
              <a:rPr lang="en-GB" b="1">
                <a:latin typeface="Calibri"/>
                <a:ea typeface="Calibri"/>
                <a:cs typeface="Calibri"/>
              </a:rPr>
              <a:t> </a:t>
            </a:r>
            <a:r>
              <a:rPr lang="en-GB" b="1" err="1">
                <a:latin typeface="Calibri"/>
                <a:ea typeface="Calibri"/>
                <a:cs typeface="Calibri"/>
              </a:rPr>
              <a:t>ιστορικό</a:t>
            </a:r>
            <a:r>
              <a:rPr lang="en-GB" b="1">
                <a:latin typeface="Calibri"/>
                <a:ea typeface="Calibri"/>
                <a:cs typeface="Calibri"/>
              </a:rPr>
              <a:t> </a:t>
            </a:r>
            <a:r>
              <a:rPr lang="en-GB" b="1" err="1">
                <a:latin typeface="Calibri"/>
                <a:ea typeface="Calibri"/>
                <a:cs typeface="Calibri"/>
              </a:rPr>
              <a:t>μελ</a:t>
            </a:r>
            <a:r>
              <a:rPr lang="en-GB" b="1">
                <a:latin typeface="Calibri"/>
                <a:ea typeface="Calibri"/>
                <a:cs typeface="Calibri"/>
              </a:rPr>
              <a:t>α</a:t>
            </a:r>
            <a:r>
              <a:rPr lang="en-GB" b="1" err="1">
                <a:latin typeface="Calibri"/>
                <a:ea typeface="Calibri"/>
                <a:cs typeface="Calibri"/>
              </a:rPr>
              <a:t>νώμ</a:t>
            </a:r>
            <a:r>
              <a:rPr lang="en-GB" b="1">
                <a:latin typeface="Calibri"/>
                <a:ea typeface="Calibri"/>
                <a:cs typeface="Calibri"/>
              </a:rPr>
              <a:t>α</a:t>
            </a:r>
            <a:r>
              <a:rPr lang="en-GB" b="1" err="1">
                <a:latin typeface="Calibri"/>
                <a:ea typeface="Calibri"/>
                <a:cs typeface="Calibri"/>
              </a:rPr>
              <a:t>τος</a:t>
            </a:r>
            <a:r>
              <a:rPr lang="en-GB" b="1">
                <a:latin typeface="Calibri"/>
                <a:ea typeface="Calibri"/>
                <a:cs typeface="Calibri"/>
              </a:rPr>
              <a:t> </a:t>
            </a:r>
            <a:r>
              <a:rPr lang="en-GB" b="1" err="1">
                <a:latin typeface="Wingdings"/>
                <a:sym typeface="Wingdings"/>
              </a:rPr>
              <a:t>à</a:t>
            </a:r>
            <a:r>
              <a:rPr lang="en-GB" err="1">
                <a:latin typeface="Calibri"/>
                <a:ea typeface="Calibri"/>
                <a:cs typeface="Calibri"/>
              </a:rPr>
              <a:t>Ισχυρότερος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γενετικός</a:t>
            </a:r>
            <a:r>
              <a:rPr lang="en-GB">
                <a:latin typeface="Calibri"/>
                <a:ea typeface="Calibri"/>
                <a:cs typeface="Calibri"/>
              </a:rPr>
              <a:t> πα</a:t>
            </a:r>
            <a:r>
              <a:rPr lang="en-GB" err="1">
                <a:latin typeface="Calibri"/>
                <a:ea typeface="Calibri"/>
                <a:cs typeface="Calibri"/>
              </a:rPr>
              <a:t>ράγοντ</a:t>
            </a:r>
            <a:r>
              <a:rPr lang="en-GB">
                <a:latin typeface="Calibri"/>
                <a:ea typeface="Calibri"/>
                <a:cs typeface="Calibri"/>
              </a:rPr>
              <a:t>ας </a:t>
            </a:r>
            <a:r>
              <a:rPr lang="en-GB" err="1">
                <a:latin typeface="Calibri"/>
                <a:ea typeface="Calibri"/>
                <a:cs typeface="Calibri"/>
              </a:rPr>
              <a:t>κινδύνου</a:t>
            </a:r>
            <a:endParaRPr lang="en-GB">
              <a:ea typeface="Source Sans Pro Light"/>
            </a:endParaRPr>
          </a:p>
          <a:p>
            <a:endParaRPr lang="en-GB">
              <a:ea typeface="Source Sans Pro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F5F32-882D-4949-2FFB-45DF4E8F2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9DE02CFD-23C7-8EAC-1205-08EBAD4E2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077" y="1831017"/>
            <a:ext cx="5882556" cy="416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050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F041-171E-808F-EA0F-7194AA319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83920"/>
            <a:ext cx="9879495" cy="1031020"/>
          </a:xfrm>
        </p:spPr>
        <p:txBody>
          <a:bodyPr/>
          <a:lstStyle/>
          <a:p>
            <a:pPr algn="ctr"/>
            <a:r>
              <a:rPr lang="en-GB" b="1" err="1">
                <a:latin typeface="Calibri"/>
                <a:ea typeface="Calibri"/>
                <a:cs typeface="Calibri"/>
              </a:rPr>
              <a:t>Άλλοι</a:t>
            </a:r>
            <a:r>
              <a:rPr lang="en-GB" b="1">
                <a:latin typeface="Calibri"/>
                <a:ea typeface="Calibri"/>
                <a:cs typeface="Calibri"/>
              </a:rPr>
              <a:t> Κα</a:t>
            </a:r>
            <a:r>
              <a:rPr lang="en-GB" b="1" err="1">
                <a:latin typeface="Calibri"/>
                <a:ea typeface="Calibri"/>
                <a:cs typeface="Calibri"/>
              </a:rPr>
              <a:t>ρκίνοι</a:t>
            </a:r>
            <a:r>
              <a:rPr lang="en-GB" b="1">
                <a:latin typeface="Calibri"/>
                <a:ea typeface="Calibri"/>
                <a:cs typeface="Calibri"/>
              </a:rPr>
              <a:t> </a:t>
            </a:r>
            <a:r>
              <a:rPr lang="en-GB" b="1" err="1">
                <a:latin typeface="Calibri"/>
                <a:ea typeface="Calibri"/>
                <a:cs typeface="Calibri"/>
              </a:rPr>
              <a:t>του</a:t>
            </a:r>
            <a:r>
              <a:rPr lang="en-GB" b="1">
                <a:latin typeface="Calibri"/>
                <a:ea typeface="Calibri"/>
                <a:cs typeface="Calibri"/>
              </a:rPr>
              <a:t> </a:t>
            </a:r>
            <a:r>
              <a:rPr lang="en-GB" b="1" err="1">
                <a:latin typeface="Calibri"/>
                <a:ea typeface="Calibri"/>
                <a:cs typeface="Calibri"/>
              </a:rPr>
              <a:t>Δέρμ</a:t>
            </a:r>
            <a:r>
              <a:rPr lang="en-GB" b="1">
                <a:latin typeface="Calibri"/>
                <a:ea typeface="Calibri"/>
                <a:cs typeface="Calibri"/>
              </a:rPr>
              <a:t>α</a:t>
            </a:r>
            <a:r>
              <a:rPr lang="en-GB" b="1" err="1">
                <a:latin typeface="Calibri"/>
                <a:ea typeface="Calibri"/>
                <a:cs typeface="Calibri"/>
              </a:rPr>
              <a:t>τος</a:t>
            </a:r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84B50-960A-2C7E-97E2-4E27D0A94F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134787" y="2054087"/>
            <a:ext cx="10139638" cy="350520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buChar char="•"/>
            </a:pPr>
            <a:r>
              <a:rPr lang="en-GB" b="1">
                <a:latin typeface="Calibri"/>
                <a:ea typeface="+mn-lt"/>
                <a:cs typeface="+mn-lt"/>
              </a:rPr>
              <a:t>Βα</a:t>
            </a:r>
            <a:r>
              <a:rPr lang="en-GB" b="1" err="1">
                <a:latin typeface="Calibri"/>
                <a:ea typeface="+mn-lt"/>
                <a:cs typeface="+mn-lt"/>
              </a:rPr>
              <a:t>σικοκυττ</a:t>
            </a:r>
            <a:r>
              <a:rPr lang="en-GB" b="1">
                <a:latin typeface="Calibri"/>
                <a:ea typeface="+mn-lt"/>
                <a:cs typeface="+mn-lt"/>
              </a:rPr>
              <a:t>α</a:t>
            </a:r>
            <a:r>
              <a:rPr lang="en-GB" b="1" err="1">
                <a:latin typeface="Calibri"/>
                <a:ea typeface="+mn-lt"/>
                <a:cs typeface="+mn-lt"/>
              </a:rPr>
              <a:t>ρικό</a:t>
            </a:r>
            <a:r>
              <a:rPr lang="en-GB" b="1">
                <a:latin typeface="Calibri"/>
                <a:ea typeface="+mn-lt"/>
                <a:cs typeface="+mn-lt"/>
              </a:rPr>
              <a:t> Κα</a:t>
            </a:r>
            <a:r>
              <a:rPr lang="en-GB" b="1" err="1">
                <a:latin typeface="Calibri"/>
                <a:ea typeface="+mn-lt"/>
                <a:cs typeface="+mn-lt"/>
              </a:rPr>
              <a:t>ρκίνωμ</a:t>
            </a:r>
            <a:r>
              <a:rPr lang="en-GB" b="1">
                <a:latin typeface="Calibri"/>
                <a:ea typeface="+mn-lt"/>
                <a:cs typeface="+mn-lt"/>
              </a:rPr>
              <a:t>α (BCC)</a:t>
            </a:r>
            <a:endParaRPr lang="en-GB">
              <a:latin typeface="Calibri"/>
              <a:ea typeface="Calibri"/>
              <a:cs typeface="Calibri"/>
            </a:endParaRPr>
          </a:p>
          <a:p>
            <a:r>
              <a:rPr lang="en-GB">
                <a:latin typeface="Calibri"/>
                <a:ea typeface="+mn-lt"/>
                <a:cs typeface="+mn-lt"/>
              </a:rPr>
              <a:t>      </a:t>
            </a:r>
            <a:r>
              <a:rPr lang="en-GB">
                <a:latin typeface="Wingdings"/>
                <a:ea typeface="+mn-lt"/>
                <a:cs typeface="+mn-lt"/>
                <a:sym typeface="Wingdings"/>
              </a:rPr>
              <a:t>à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 err="1">
                <a:latin typeface="Calibri"/>
                <a:ea typeface="Calibri"/>
                <a:cs typeface="Calibri"/>
              </a:rPr>
              <a:t>Βλά</a:t>
            </a:r>
            <a:r>
              <a:rPr lang="en-GB">
                <a:latin typeface="Calibri"/>
                <a:ea typeface="Calibri"/>
                <a:cs typeface="Calibri"/>
              </a:rPr>
              <a:t>β</a:t>
            </a:r>
            <a:r>
              <a:rPr lang="en-GB" err="1">
                <a:latin typeface="Calibri"/>
                <a:ea typeface="Calibri"/>
                <a:cs typeface="Calibri"/>
              </a:rPr>
              <a:t>ες</a:t>
            </a:r>
            <a:r>
              <a:rPr lang="en-GB">
                <a:latin typeface="Calibri"/>
                <a:ea typeface="Calibri"/>
                <a:cs typeface="Calibri"/>
              </a:rPr>
              <a:t> DNA </a:t>
            </a:r>
            <a:r>
              <a:rPr lang="en-GB">
                <a:latin typeface="Wingdings"/>
                <a:ea typeface="+mn-lt"/>
                <a:cs typeface="+mn-lt"/>
                <a:sym typeface="Wingdings"/>
              </a:rPr>
              <a:t>à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 err="1">
                <a:latin typeface="Calibri"/>
                <a:ea typeface="Calibri"/>
                <a:cs typeface="Calibri"/>
              </a:rPr>
              <a:t>Ανεξέλεγκτος</a:t>
            </a:r>
            <a:r>
              <a:rPr lang="en-GB">
                <a:latin typeface="Calibri"/>
                <a:ea typeface="Calibri"/>
                <a:cs typeface="Calibri"/>
              </a:rPr>
              <a:t> π</a:t>
            </a:r>
            <a:r>
              <a:rPr lang="en-GB" err="1">
                <a:latin typeface="Calibri"/>
                <a:ea typeface="Calibri"/>
                <a:cs typeface="Calibri"/>
              </a:rPr>
              <a:t>ολλ</a:t>
            </a:r>
            <a:r>
              <a:rPr lang="en-GB">
                <a:latin typeface="Calibri"/>
                <a:ea typeface="Calibri"/>
                <a:cs typeface="Calibri"/>
              </a:rPr>
              <a:t>απλα</a:t>
            </a:r>
            <a:r>
              <a:rPr lang="en-GB" err="1">
                <a:latin typeface="Calibri"/>
                <a:ea typeface="Calibri"/>
                <a:cs typeface="Calibri"/>
              </a:rPr>
              <a:t>σι</a:t>
            </a:r>
            <a:r>
              <a:rPr lang="en-GB">
                <a:latin typeface="Calibri"/>
                <a:ea typeface="Calibri"/>
                <a:cs typeface="Calibri"/>
              </a:rPr>
              <a:t>α</a:t>
            </a:r>
            <a:r>
              <a:rPr lang="en-GB" err="1">
                <a:latin typeface="Calibri"/>
                <a:ea typeface="Calibri"/>
                <a:cs typeface="Calibri"/>
              </a:rPr>
              <a:t>σμός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των</a:t>
            </a:r>
            <a:r>
              <a:rPr lang="en-GB">
                <a:latin typeface="Calibri"/>
                <a:ea typeface="Calibri"/>
                <a:cs typeface="Calibri"/>
              </a:rPr>
              <a:t> </a:t>
            </a:r>
            <a:r>
              <a:rPr lang="en-GB" err="1">
                <a:latin typeface="Calibri"/>
                <a:ea typeface="Calibri"/>
                <a:cs typeface="Calibri"/>
              </a:rPr>
              <a:t>κυττάρων</a:t>
            </a:r>
            <a:r>
              <a:rPr lang="en-GB">
                <a:latin typeface="Calibri"/>
                <a:ea typeface="Calibri"/>
                <a:cs typeface="Calibri"/>
              </a:rPr>
              <a:t> και </a:t>
            </a:r>
            <a:r>
              <a:rPr lang="en-GB" err="1">
                <a:latin typeface="Calibri"/>
                <a:ea typeface="Calibri"/>
                <a:cs typeface="Calibri"/>
              </a:rPr>
              <a:t>δημιουργί</a:t>
            </a:r>
            <a:r>
              <a:rPr lang="en-GB">
                <a:latin typeface="Calibri"/>
                <a:ea typeface="Calibri"/>
                <a:cs typeface="Calibri"/>
              </a:rPr>
              <a:t>α κα</a:t>
            </a:r>
            <a:r>
              <a:rPr lang="en-GB" err="1">
                <a:latin typeface="Calibri"/>
                <a:ea typeface="Calibri"/>
                <a:cs typeface="Calibri"/>
              </a:rPr>
              <a:t>ρκινικών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 err="1">
                <a:latin typeface="Calibri"/>
                <a:ea typeface="Calibri"/>
                <a:cs typeface="Calibri"/>
              </a:rPr>
              <a:t>όγκων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</a:p>
          <a:p>
            <a:r>
              <a:rPr lang="en-GB">
                <a:latin typeface="Calibri"/>
                <a:ea typeface="+mn-lt"/>
                <a:cs typeface="+mn-lt"/>
              </a:rPr>
              <a:t>      </a:t>
            </a:r>
            <a:r>
              <a:rPr lang="en-GB">
                <a:latin typeface="Wingdings"/>
                <a:ea typeface="+mn-lt"/>
                <a:cs typeface="+mn-lt"/>
                <a:sym typeface="Wingdings"/>
              </a:rPr>
              <a:t>à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 err="1">
                <a:latin typeface="Calibri"/>
                <a:ea typeface="+mn-lt"/>
                <a:cs typeface="+mn-lt"/>
              </a:rPr>
              <a:t>Εμφ</a:t>
            </a:r>
            <a:r>
              <a:rPr lang="en-GB">
                <a:latin typeface="Calibri"/>
                <a:ea typeface="+mn-lt"/>
                <a:cs typeface="+mn-lt"/>
              </a:rPr>
              <a:t>α</a:t>
            </a:r>
            <a:r>
              <a:rPr lang="en-GB" err="1">
                <a:latin typeface="Calibri"/>
                <a:ea typeface="+mn-lt"/>
                <a:cs typeface="+mn-lt"/>
              </a:rPr>
              <a:t>νιση</a:t>
            </a:r>
            <a:r>
              <a:rPr lang="en-GB">
                <a:latin typeface="Calibri"/>
                <a:ea typeface="+mn-lt"/>
                <a:cs typeface="+mn-lt"/>
              </a:rPr>
              <a:t> </a:t>
            </a:r>
            <a:r>
              <a:rPr lang="en-GB" err="1">
                <a:latin typeface="Calibri"/>
                <a:ea typeface="+mn-lt"/>
                <a:cs typeface="+mn-lt"/>
              </a:rPr>
              <a:t>σε</a:t>
            </a:r>
            <a:r>
              <a:rPr lang="en-GB">
                <a:latin typeface="Calibri"/>
                <a:ea typeface="+mn-lt"/>
                <a:cs typeface="+mn-lt"/>
              </a:rPr>
              <a:t> π</a:t>
            </a:r>
            <a:r>
              <a:rPr lang="en-GB" err="1">
                <a:latin typeface="Calibri"/>
                <a:ea typeface="+mn-lt"/>
                <a:cs typeface="+mn-lt"/>
              </a:rPr>
              <a:t>ρόσω</a:t>
            </a:r>
            <a:r>
              <a:rPr lang="en-GB">
                <a:latin typeface="Calibri"/>
                <a:ea typeface="+mn-lt"/>
                <a:cs typeface="+mn-lt"/>
              </a:rPr>
              <a:t>πο, λα</a:t>
            </a:r>
            <a:r>
              <a:rPr lang="en-GB" err="1">
                <a:latin typeface="Calibri"/>
                <a:ea typeface="+mn-lt"/>
                <a:cs typeface="+mn-lt"/>
              </a:rPr>
              <a:t>ιμό</a:t>
            </a:r>
            <a:r>
              <a:rPr lang="en-GB">
                <a:latin typeface="Calibri"/>
                <a:ea typeface="+mn-lt"/>
                <a:cs typeface="+mn-lt"/>
              </a:rPr>
              <a:t>, </a:t>
            </a:r>
            <a:r>
              <a:rPr lang="en-GB" err="1">
                <a:latin typeface="Calibri"/>
                <a:ea typeface="+mn-lt"/>
                <a:cs typeface="+mn-lt"/>
              </a:rPr>
              <a:t>χέρι</a:t>
            </a:r>
            <a:r>
              <a:rPr lang="en-GB">
                <a:latin typeface="Calibri"/>
                <a:ea typeface="+mn-lt"/>
                <a:cs typeface="+mn-lt"/>
              </a:rPr>
              <a:t>α</a:t>
            </a:r>
            <a:endParaRPr lang="en-GB"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r>
              <a:rPr lang="en-GB" b="1" err="1">
                <a:latin typeface="Calibri"/>
                <a:ea typeface="+mn-lt"/>
                <a:cs typeface="+mn-lt"/>
              </a:rPr>
              <a:t>Ακ</a:t>
            </a:r>
            <a:r>
              <a:rPr lang="en-GB" b="1">
                <a:latin typeface="Calibri"/>
                <a:ea typeface="+mn-lt"/>
                <a:cs typeface="+mn-lt"/>
              </a:rPr>
              <a:t>α</a:t>
            </a:r>
            <a:r>
              <a:rPr lang="en-GB" b="1" err="1">
                <a:latin typeface="Calibri"/>
                <a:ea typeface="+mn-lt"/>
                <a:cs typeface="+mn-lt"/>
              </a:rPr>
              <a:t>νθοκυττ</a:t>
            </a:r>
            <a:r>
              <a:rPr lang="en-GB" b="1">
                <a:latin typeface="Calibri"/>
                <a:ea typeface="+mn-lt"/>
                <a:cs typeface="+mn-lt"/>
              </a:rPr>
              <a:t>α</a:t>
            </a:r>
            <a:r>
              <a:rPr lang="en-GB" b="1" err="1">
                <a:latin typeface="Calibri"/>
                <a:ea typeface="+mn-lt"/>
                <a:cs typeface="+mn-lt"/>
              </a:rPr>
              <a:t>ρικό</a:t>
            </a:r>
            <a:r>
              <a:rPr lang="en-GB" b="1">
                <a:latin typeface="Calibri"/>
                <a:ea typeface="+mn-lt"/>
                <a:cs typeface="+mn-lt"/>
              </a:rPr>
              <a:t> Κα</a:t>
            </a:r>
            <a:r>
              <a:rPr lang="en-GB" b="1" err="1">
                <a:latin typeface="Calibri"/>
                <a:ea typeface="+mn-lt"/>
                <a:cs typeface="+mn-lt"/>
              </a:rPr>
              <a:t>ρκίνωμ</a:t>
            </a:r>
            <a:r>
              <a:rPr lang="en-GB" b="1">
                <a:latin typeface="Calibri"/>
                <a:ea typeface="+mn-lt"/>
                <a:cs typeface="+mn-lt"/>
              </a:rPr>
              <a:t>α (SCC)</a:t>
            </a:r>
            <a:endParaRPr lang="en-GB" b="1">
              <a:latin typeface="Calibri"/>
              <a:ea typeface="Calibri"/>
              <a:cs typeface="Calibri"/>
            </a:endParaRPr>
          </a:p>
          <a:p>
            <a:r>
              <a:rPr lang="en-GB">
                <a:latin typeface="Calibri"/>
                <a:ea typeface="+mn-lt"/>
                <a:cs typeface="+mn-lt"/>
              </a:rPr>
              <a:t>    </a:t>
            </a:r>
            <a:r>
              <a:rPr lang="en-GB">
                <a:latin typeface="Wingdings"/>
                <a:ea typeface="+mn-lt"/>
                <a:cs typeface="+mn-lt"/>
                <a:sym typeface="Wingdings"/>
              </a:rPr>
              <a:t>à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 err="1">
                <a:latin typeface="Calibri"/>
                <a:ea typeface="+mn-lt"/>
                <a:cs typeface="+mn-lt"/>
              </a:rPr>
              <a:t>Ακ</a:t>
            </a:r>
            <a:r>
              <a:rPr lang="en-GB">
                <a:latin typeface="Calibri"/>
                <a:ea typeface="+mn-lt"/>
                <a:cs typeface="+mn-lt"/>
              </a:rPr>
              <a:t>α</a:t>
            </a:r>
            <a:r>
              <a:rPr lang="en-GB" err="1">
                <a:latin typeface="Calibri"/>
                <a:ea typeface="+mn-lt"/>
                <a:cs typeface="+mn-lt"/>
              </a:rPr>
              <a:t>νθοκύττ</a:t>
            </a:r>
            <a:r>
              <a:rPr lang="en-GB">
                <a:latin typeface="Calibri"/>
                <a:ea typeface="+mn-lt"/>
                <a:cs typeface="+mn-lt"/>
              </a:rPr>
              <a:t>αρα </a:t>
            </a:r>
            <a:r>
              <a:rPr lang="en-GB" err="1">
                <a:latin typeface="Calibri"/>
                <a:ea typeface="+mn-lt"/>
                <a:cs typeface="+mn-lt"/>
              </a:rPr>
              <a:t>στην</a:t>
            </a:r>
            <a:r>
              <a:rPr lang="en-GB">
                <a:latin typeface="Calibri"/>
                <a:ea typeface="+mn-lt"/>
                <a:cs typeface="+mn-lt"/>
              </a:rPr>
              <a:t> </a:t>
            </a:r>
            <a:r>
              <a:rPr lang="en-GB" err="1">
                <a:latin typeface="Calibri"/>
                <a:ea typeface="+mn-lt"/>
                <a:cs typeface="+mn-lt"/>
              </a:rPr>
              <a:t>μέση</a:t>
            </a:r>
            <a:r>
              <a:rPr lang="en-GB">
                <a:latin typeface="Calibri"/>
                <a:ea typeface="+mn-lt"/>
                <a:cs typeface="+mn-lt"/>
              </a:rPr>
              <a:t> </a:t>
            </a:r>
            <a:r>
              <a:rPr lang="en-GB" err="1">
                <a:latin typeface="Calibri"/>
                <a:ea typeface="+mn-lt"/>
                <a:cs typeface="+mn-lt"/>
              </a:rPr>
              <a:t>στοι</a:t>
            </a:r>
            <a:r>
              <a:rPr lang="en-GB">
                <a:latin typeface="Calibri"/>
                <a:ea typeface="+mn-lt"/>
                <a:cs typeface="+mn-lt"/>
              </a:rPr>
              <a:t>β</a:t>
            </a:r>
            <a:r>
              <a:rPr lang="en-GB" err="1">
                <a:latin typeface="Calibri"/>
                <a:ea typeface="+mn-lt"/>
                <a:cs typeface="+mn-lt"/>
              </a:rPr>
              <a:t>άδ</a:t>
            </a:r>
            <a:r>
              <a:rPr lang="en-GB">
                <a:latin typeface="Calibri"/>
                <a:ea typeface="+mn-lt"/>
                <a:cs typeface="+mn-lt"/>
              </a:rPr>
              <a:t>α </a:t>
            </a:r>
            <a:r>
              <a:rPr lang="en-GB" err="1">
                <a:latin typeface="Calibri"/>
                <a:ea typeface="+mn-lt"/>
                <a:cs typeface="+mn-lt"/>
              </a:rPr>
              <a:t>της</a:t>
            </a:r>
            <a:r>
              <a:rPr lang="en-GB">
                <a:latin typeface="Calibri"/>
                <a:ea typeface="+mn-lt"/>
                <a:cs typeface="+mn-lt"/>
              </a:rPr>
              <a:t> επ</a:t>
            </a:r>
            <a:r>
              <a:rPr lang="en-GB" err="1">
                <a:latin typeface="Calibri"/>
                <a:ea typeface="+mn-lt"/>
                <a:cs typeface="+mn-lt"/>
              </a:rPr>
              <a:t>ιδερμίδ</a:t>
            </a:r>
            <a:r>
              <a:rPr lang="en-GB">
                <a:latin typeface="Calibri"/>
                <a:ea typeface="+mn-lt"/>
                <a:cs typeface="+mn-lt"/>
              </a:rPr>
              <a:t>ας </a:t>
            </a:r>
            <a:r>
              <a:rPr lang="en-GB">
                <a:latin typeface="Wingdings"/>
                <a:ea typeface="+mn-lt"/>
                <a:cs typeface="+mn-lt"/>
                <a:sym typeface="Wingdings"/>
              </a:rPr>
              <a:t>à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>
                <a:latin typeface="Calibri"/>
                <a:ea typeface="+mn-lt"/>
                <a:cs typeface="+mn-lt"/>
              </a:rPr>
              <a:t> </a:t>
            </a:r>
            <a:r>
              <a:rPr lang="en-GB" err="1">
                <a:latin typeface="Calibri"/>
                <a:ea typeface="+mn-lt"/>
                <a:cs typeface="+mn-lt"/>
              </a:rPr>
              <a:t>Βλά</a:t>
            </a:r>
            <a:r>
              <a:rPr lang="en-GB">
                <a:latin typeface="Calibri"/>
                <a:ea typeface="+mn-lt"/>
                <a:cs typeface="+mn-lt"/>
              </a:rPr>
              <a:t>βη </a:t>
            </a:r>
            <a:r>
              <a:rPr lang="en-GB" err="1">
                <a:latin typeface="Calibri"/>
                <a:ea typeface="+mn-lt"/>
                <a:cs typeface="+mn-lt"/>
              </a:rPr>
              <a:t>του</a:t>
            </a:r>
            <a:r>
              <a:rPr lang="en-GB">
                <a:latin typeface="Calibri"/>
                <a:ea typeface="+mn-lt"/>
                <a:cs typeface="+mn-lt"/>
              </a:rPr>
              <a:t> </a:t>
            </a:r>
            <a:r>
              <a:rPr lang="en-GB">
                <a:latin typeface="Calibri"/>
                <a:ea typeface="Calibri"/>
                <a:cs typeface="Calibri"/>
              </a:rPr>
              <a:t>DNA </a:t>
            </a:r>
            <a:r>
              <a:rPr lang="en-GB" err="1">
                <a:latin typeface="Calibri"/>
                <a:ea typeface="Calibri"/>
                <a:cs typeface="Calibri"/>
              </a:rPr>
              <a:t>των</a:t>
            </a:r>
            <a:r>
              <a:rPr lang="en-GB">
                <a:latin typeface="Calibri"/>
                <a:ea typeface="Calibri"/>
                <a:cs typeface="Calibri"/>
              </a:rPr>
              <a:t> ακα</a:t>
            </a:r>
            <a:r>
              <a:rPr lang="en-GB" err="1">
                <a:latin typeface="Calibri"/>
                <a:ea typeface="Calibri"/>
                <a:cs typeface="Calibri"/>
              </a:rPr>
              <a:t>νθοκυττάρων</a:t>
            </a:r>
          </a:p>
          <a:p>
            <a:r>
              <a:rPr lang="en-GB">
                <a:latin typeface="Calibri"/>
                <a:ea typeface="+mn-lt"/>
                <a:cs typeface="+mn-lt"/>
              </a:rPr>
              <a:t>   </a:t>
            </a:r>
            <a:r>
              <a:rPr lang="en-GB">
                <a:latin typeface="Wingdings"/>
                <a:ea typeface="+mn-lt"/>
                <a:cs typeface="+mn-lt"/>
                <a:sym typeface="Wingdings"/>
              </a:rPr>
              <a:t>à</a:t>
            </a:r>
            <a:r>
              <a:rPr lang="en-GB">
                <a:latin typeface="Calibri"/>
                <a:ea typeface="Calibri"/>
                <a:cs typeface="Calibri"/>
              </a:rPr>
              <a:t> </a:t>
            </a:r>
            <a:r>
              <a:rPr lang="en-GB" err="1">
                <a:latin typeface="Calibri"/>
                <a:ea typeface="+mn-lt"/>
                <a:cs typeface="+mn-lt"/>
              </a:rPr>
              <a:t>κόκκιν</a:t>
            </a:r>
            <a:r>
              <a:rPr lang="en-GB">
                <a:latin typeface="Calibri"/>
                <a:ea typeface="+mn-lt"/>
                <a:cs typeface="+mn-lt"/>
              </a:rPr>
              <a:t>α, </a:t>
            </a:r>
            <a:r>
              <a:rPr lang="en-GB" err="1">
                <a:latin typeface="Calibri"/>
                <a:ea typeface="+mn-lt"/>
                <a:cs typeface="+mn-lt"/>
              </a:rPr>
              <a:t>φολιδωτά</a:t>
            </a:r>
            <a:r>
              <a:rPr lang="en-GB">
                <a:latin typeface="Calibri"/>
                <a:ea typeface="+mn-lt"/>
                <a:cs typeface="+mn-lt"/>
              </a:rPr>
              <a:t> ή </a:t>
            </a:r>
            <a:r>
              <a:rPr lang="en-GB" err="1">
                <a:latin typeface="Calibri"/>
                <a:ea typeface="+mn-lt"/>
                <a:cs typeface="+mn-lt"/>
              </a:rPr>
              <a:t>τρ</a:t>
            </a:r>
            <a:r>
              <a:rPr lang="en-GB">
                <a:latin typeface="Calibri"/>
                <a:ea typeface="+mn-lt"/>
                <a:cs typeface="+mn-lt"/>
              </a:rPr>
              <a:t>α</a:t>
            </a:r>
            <a:r>
              <a:rPr lang="en-GB" err="1">
                <a:latin typeface="Calibri"/>
                <a:ea typeface="+mn-lt"/>
                <a:cs typeface="+mn-lt"/>
              </a:rPr>
              <a:t>χιά</a:t>
            </a:r>
            <a:r>
              <a:rPr lang="en-GB">
                <a:latin typeface="Calibri"/>
                <a:ea typeface="+mn-lt"/>
                <a:cs typeface="+mn-lt"/>
              </a:rPr>
              <a:t> </a:t>
            </a:r>
            <a:r>
              <a:rPr lang="en-GB" err="1">
                <a:latin typeface="Calibri"/>
                <a:ea typeface="+mn-lt"/>
                <a:cs typeface="+mn-lt"/>
              </a:rPr>
              <a:t>εξογκώμ</a:t>
            </a:r>
            <a:r>
              <a:rPr lang="en-GB">
                <a:latin typeface="Calibri"/>
                <a:ea typeface="+mn-lt"/>
                <a:cs typeface="+mn-lt"/>
              </a:rPr>
              <a:t>ατα, </a:t>
            </a:r>
            <a:r>
              <a:rPr lang="en-GB" err="1">
                <a:latin typeface="Calibri"/>
                <a:ea typeface="+mn-lt"/>
                <a:cs typeface="+mn-lt"/>
              </a:rPr>
              <a:t>συχνά</a:t>
            </a:r>
            <a:r>
              <a:rPr lang="en-GB">
                <a:latin typeface="Calibri"/>
                <a:ea typeface="+mn-lt"/>
                <a:cs typeface="+mn-lt"/>
              </a:rPr>
              <a:t> </a:t>
            </a:r>
            <a:r>
              <a:rPr lang="en-GB" err="1">
                <a:latin typeface="Calibri"/>
                <a:ea typeface="+mn-lt"/>
                <a:cs typeface="+mn-lt"/>
              </a:rPr>
              <a:t>με</a:t>
            </a:r>
            <a:r>
              <a:rPr lang="en-GB">
                <a:latin typeface="Calibri"/>
                <a:ea typeface="+mn-lt"/>
                <a:cs typeface="+mn-lt"/>
              </a:rPr>
              <a:t> π</a:t>
            </a:r>
            <a:r>
              <a:rPr lang="en-GB" err="1">
                <a:latin typeface="Calibri"/>
                <a:ea typeface="+mn-lt"/>
                <a:cs typeface="+mn-lt"/>
              </a:rPr>
              <a:t>ληγές</a:t>
            </a:r>
            <a:endParaRPr lang="en-GB" sz="1900">
              <a:latin typeface="Calibri"/>
              <a:ea typeface="Calibri"/>
              <a:cs typeface="Calibri"/>
            </a:endParaRPr>
          </a:p>
          <a:p>
            <a:endParaRPr lang="en-GB">
              <a:ea typeface="Source Sans Pro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3CC63-ABF3-99E1-384A-D7BABBA6B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31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54D8C-CC93-7AED-0874-47ECE0215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83920"/>
            <a:ext cx="10012017" cy="812359"/>
          </a:xfrm>
        </p:spPr>
        <p:txBody>
          <a:bodyPr/>
          <a:lstStyle/>
          <a:p>
            <a:r>
              <a:rPr lang="en-GB" sz="1800" b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                     Βα</a:t>
            </a:r>
            <a:r>
              <a:rPr lang="en-GB" sz="1800" b="1" err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σικοκυττ</a:t>
            </a:r>
            <a:r>
              <a:rPr lang="en-GB" sz="1800" b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b="1" err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ρικό</a:t>
            </a:r>
            <a:r>
              <a:rPr lang="en-GB" sz="1800" b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 Κα</a:t>
            </a:r>
            <a:r>
              <a:rPr lang="en-GB" sz="1800" b="1" err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ρκίνωμ</a:t>
            </a:r>
            <a:r>
              <a:rPr lang="en-GB" sz="1800" b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α (BCC)                   </a:t>
            </a:r>
            <a:r>
              <a:rPr lang="en-GB" sz="1800" b="1" err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Ακ</a:t>
            </a:r>
            <a:r>
              <a:rPr lang="en-GB" sz="1800" b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b="1" err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νθοκυττ</a:t>
            </a:r>
            <a:r>
              <a:rPr lang="en-GB" sz="1800" b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b="1" err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ρικό</a:t>
            </a:r>
            <a:r>
              <a:rPr lang="en-GB" sz="1800" b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 Κα</a:t>
            </a:r>
            <a:r>
              <a:rPr lang="en-GB" sz="1800" b="1" err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ρκίνωμ</a:t>
            </a:r>
            <a:r>
              <a:rPr lang="en-GB" sz="1800" b="1">
                <a:solidFill>
                  <a:srgbClr val="595959"/>
                </a:solidFill>
                <a:latin typeface="Calibri"/>
                <a:ea typeface="Calibri"/>
                <a:cs typeface="Calibri"/>
              </a:rPr>
              <a:t>α (SCC)</a:t>
            </a:r>
            <a:endParaRPr lang="en-US"/>
          </a:p>
        </p:txBody>
      </p:sp>
      <p:pic>
        <p:nvPicPr>
          <p:cNvPr id="5" name="Content Placeholder 4" descr="Close-up of skin cancer and squamous cell carcinoma&#10;&#10;Description automatically generated">
            <a:extLst>
              <a:ext uri="{FF2B5EF4-FFF2-40B4-BE49-F238E27FC236}">
                <a16:creationId xmlns:a16="http://schemas.microsoft.com/office/drawing/2014/main" id="{3DA67F27-653A-ED7F-48D0-421AA018963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414484" y="1569590"/>
            <a:ext cx="7017026" cy="455370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FEC8D-80E8-66B6-F3EC-8BCE297E5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39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4C4F3-9A07-F0A4-14D5-0E0DCDC4F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83920"/>
            <a:ext cx="9389165" cy="1031020"/>
          </a:xfrm>
        </p:spPr>
        <p:txBody>
          <a:bodyPr/>
          <a:lstStyle/>
          <a:p>
            <a:pPr algn="ctr"/>
            <a:r>
              <a:rPr lang="en-GB" b="1" err="1">
                <a:latin typeface="Calibri"/>
                <a:ea typeface="Calibri"/>
                <a:cs typeface="Calibri"/>
              </a:rPr>
              <a:t>Άλλες</a:t>
            </a:r>
            <a:r>
              <a:rPr lang="en-GB" b="1">
                <a:latin typeface="Calibri"/>
                <a:ea typeface="Calibri"/>
                <a:cs typeface="Calibri"/>
              </a:rPr>
              <a:t> Επ</a:t>
            </a:r>
            <a:r>
              <a:rPr lang="en-GB" b="1" err="1">
                <a:latin typeface="Calibri"/>
                <a:ea typeface="Calibri"/>
                <a:cs typeface="Calibri"/>
              </a:rPr>
              <a:t>ικίνδυνες</a:t>
            </a:r>
            <a:r>
              <a:rPr lang="en-GB" b="1">
                <a:latin typeface="Calibri"/>
                <a:ea typeface="Calibri"/>
                <a:cs typeface="Calibri"/>
              </a:rPr>
              <a:t> Επιπ</a:t>
            </a:r>
            <a:r>
              <a:rPr lang="en-GB" b="1" err="1">
                <a:latin typeface="Calibri"/>
                <a:ea typeface="Calibri"/>
                <a:cs typeface="Calibri"/>
              </a:rPr>
              <a:t>τώσεις</a:t>
            </a:r>
            <a:r>
              <a:rPr lang="en-GB" b="1">
                <a:latin typeface="Calibri"/>
                <a:ea typeface="Calibri"/>
                <a:cs typeface="Calibri"/>
              </a:rPr>
              <a:t> </a:t>
            </a:r>
            <a:r>
              <a:rPr lang="en-GB" b="1" err="1">
                <a:latin typeface="Calibri"/>
                <a:ea typeface="Calibri"/>
                <a:cs typeface="Calibri"/>
              </a:rPr>
              <a:t>του</a:t>
            </a:r>
            <a:r>
              <a:rPr lang="en-GB" b="1">
                <a:latin typeface="Calibri"/>
                <a:ea typeface="Calibri"/>
                <a:cs typeface="Calibri"/>
              </a:rPr>
              <a:t> Solarium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A6089-D197-C78D-3A23-C52BB624BDB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54022" y="2162400"/>
            <a:ext cx="10232403" cy="3505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Char char="•"/>
            </a:pPr>
            <a:r>
              <a:rPr lang="en-GB" b="1" dirty="0" err="1">
                <a:latin typeface="Calibri"/>
                <a:ea typeface="Calibri"/>
                <a:cs typeface="Calibri"/>
              </a:rPr>
              <a:t>Πρόωρη</a:t>
            </a:r>
            <a:r>
              <a:rPr lang="en-GB" b="1" dirty="0">
                <a:latin typeface="Calibri"/>
                <a:ea typeface="Calibri"/>
                <a:cs typeface="Calibri"/>
              </a:rPr>
              <a:t> Γήρα</a:t>
            </a:r>
            <a:r>
              <a:rPr lang="en-GB" b="1" dirty="0" err="1">
                <a:latin typeface="Calibri"/>
                <a:ea typeface="Calibri"/>
                <a:cs typeface="Calibri"/>
              </a:rPr>
              <a:t>νση</a:t>
            </a:r>
            <a:endParaRPr lang="en-US" dirty="0" err="1">
              <a:latin typeface="Calibri"/>
              <a:ea typeface="Calibri"/>
              <a:cs typeface="Calibri"/>
            </a:endParaRPr>
          </a:p>
          <a:p>
            <a:r>
              <a:rPr lang="en-GB" dirty="0">
                <a:latin typeface="Calibri"/>
                <a:ea typeface="Calibri"/>
                <a:cs typeface="Calibri"/>
              </a:rPr>
              <a:t>     </a:t>
            </a:r>
            <a:r>
              <a:rPr lang="en-GB" dirty="0" err="1">
                <a:latin typeface="Wingdings"/>
                <a:ea typeface="Calibri"/>
                <a:cs typeface="Calibri"/>
                <a:sym typeface="Wingdings"/>
              </a:rPr>
              <a:t>à</a:t>
            </a:r>
            <a:r>
              <a:rPr lang="en-GB" dirty="0" err="1">
                <a:latin typeface="Calibri"/>
                <a:ea typeface="Calibri"/>
                <a:cs typeface="Calibri"/>
              </a:rPr>
              <a:t>Κ</a:t>
            </a:r>
            <a:r>
              <a:rPr lang="en-GB" dirty="0">
                <a:latin typeface="Calibri"/>
                <a:ea typeface="Calibri"/>
                <a:cs typeface="Calibri"/>
              </a:rPr>
              <a:t>ατα</a:t>
            </a:r>
            <a:r>
              <a:rPr lang="en-GB" dirty="0" err="1">
                <a:latin typeface="Calibri"/>
                <a:ea typeface="Calibri"/>
                <a:cs typeface="Calibri"/>
              </a:rPr>
              <a:t>στροφή</a:t>
            </a:r>
            <a:r>
              <a:rPr lang="en-GB" dirty="0">
                <a:latin typeface="Calibri"/>
                <a:ea typeface="Calibri"/>
                <a:cs typeface="Calibri"/>
              </a:rPr>
              <a:t> </a:t>
            </a:r>
            <a:r>
              <a:rPr lang="en-GB" dirty="0" err="1">
                <a:latin typeface="Calibri"/>
                <a:ea typeface="Calibri"/>
                <a:cs typeface="Calibri"/>
              </a:rPr>
              <a:t>κολλ</a:t>
            </a:r>
            <a:r>
              <a:rPr lang="en-GB" dirty="0">
                <a:latin typeface="Calibri"/>
                <a:ea typeface="Calibri"/>
                <a:cs typeface="Calibri"/>
              </a:rPr>
              <a:t>α</a:t>
            </a:r>
            <a:r>
              <a:rPr lang="en-GB" dirty="0" err="1">
                <a:latin typeface="Calibri"/>
                <a:ea typeface="Calibri"/>
                <a:cs typeface="Calibri"/>
              </a:rPr>
              <a:t>γόνου</a:t>
            </a:r>
            <a:r>
              <a:rPr lang="en-GB" dirty="0">
                <a:latin typeface="Calibri"/>
                <a:ea typeface="Calibri"/>
                <a:cs typeface="Calibri"/>
              </a:rPr>
              <a:t> και </a:t>
            </a:r>
            <a:r>
              <a:rPr lang="en-GB" dirty="0" err="1">
                <a:latin typeface="Calibri"/>
                <a:ea typeface="Calibri"/>
                <a:cs typeface="Calibri"/>
              </a:rPr>
              <a:t>ελ</a:t>
            </a:r>
            <a:r>
              <a:rPr lang="en-GB" dirty="0">
                <a:latin typeface="Calibri"/>
                <a:ea typeface="Calibri"/>
                <a:cs typeface="Calibri"/>
              </a:rPr>
              <a:t>α</a:t>
            </a:r>
            <a:r>
              <a:rPr lang="en-GB" dirty="0" err="1">
                <a:latin typeface="Calibri"/>
                <a:ea typeface="Calibri"/>
                <a:cs typeface="Calibri"/>
              </a:rPr>
              <a:t>στίνης</a:t>
            </a:r>
            <a:r>
              <a:rPr lang="en-GB" dirty="0">
                <a:latin typeface="Calibri"/>
                <a:ea typeface="Calibri"/>
                <a:cs typeface="Calibri"/>
              </a:rPr>
              <a:t> </a:t>
            </a:r>
            <a:r>
              <a:rPr lang="en-GB" dirty="0" err="1">
                <a:latin typeface="Wingdings"/>
                <a:ea typeface="Calibri"/>
                <a:cs typeface="Calibri"/>
                <a:sym typeface="Wingdings"/>
              </a:rPr>
              <a:t>àΡ</a:t>
            </a:r>
            <a:r>
              <a:rPr lang="en-GB" dirty="0" err="1">
                <a:latin typeface="Calibri"/>
                <a:ea typeface="Calibri"/>
                <a:cs typeface="Calibri"/>
              </a:rPr>
              <a:t>υτίδες</a:t>
            </a:r>
            <a:r>
              <a:rPr lang="en-GB" dirty="0">
                <a:latin typeface="Calibri"/>
                <a:ea typeface="Calibri"/>
                <a:cs typeface="Calibri"/>
              </a:rPr>
              <a:t>, απ</a:t>
            </a:r>
            <a:r>
              <a:rPr lang="en-GB" dirty="0" err="1">
                <a:latin typeface="Calibri"/>
                <a:ea typeface="Calibri"/>
                <a:cs typeface="Calibri"/>
              </a:rPr>
              <a:t>ώλει</a:t>
            </a:r>
            <a:r>
              <a:rPr lang="en-GB" dirty="0">
                <a:latin typeface="Calibri"/>
                <a:ea typeface="Calibri"/>
                <a:cs typeface="Calibri"/>
              </a:rPr>
              <a:t>α </a:t>
            </a:r>
            <a:r>
              <a:rPr lang="en-GB" dirty="0" err="1">
                <a:latin typeface="Calibri"/>
                <a:ea typeface="Calibri"/>
                <a:cs typeface="Calibri"/>
              </a:rPr>
              <a:t>ελ</a:t>
            </a:r>
            <a:r>
              <a:rPr lang="en-GB" dirty="0">
                <a:latin typeface="Calibri"/>
                <a:ea typeface="Calibri"/>
                <a:cs typeface="Calibri"/>
              </a:rPr>
              <a:t>α</a:t>
            </a:r>
            <a:r>
              <a:rPr lang="en-GB" dirty="0" err="1">
                <a:latin typeface="Calibri"/>
                <a:ea typeface="Calibri"/>
                <a:cs typeface="Calibri"/>
              </a:rPr>
              <a:t>στικότητ</a:t>
            </a:r>
            <a:r>
              <a:rPr lang="en-GB" dirty="0">
                <a:latin typeface="Calibri"/>
                <a:ea typeface="Calibri"/>
                <a:cs typeface="Calibri"/>
              </a:rPr>
              <a:t>ας και </a:t>
            </a:r>
            <a:r>
              <a:rPr lang="en-GB" dirty="0" err="1">
                <a:latin typeface="Calibri"/>
                <a:ea typeface="Calibri"/>
                <a:cs typeface="Calibri"/>
              </a:rPr>
              <a:t>δυσχρωμίες</a:t>
            </a:r>
            <a:endParaRPr lang="en-US" dirty="0" err="1"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r>
              <a:rPr lang="en-GB" b="1" dirty="0" err="1">
                <a:latin typeface="Calibri"/>
                <a:ea typeface="Calibri"/>
                <a:cs typeface="Calibri"/>
              </a:rPr>
              <a:t>Βλά</a:t>
            </a:r>
            <a:r>
              <a:rPr lang="en-GB" b="1" dirty="0">
                <a:latin typeface="Calibri"/>
                <a:ea typeface="Calibri"/>
                <a:cs typeface="Calibri"/>
              </a:rPr>
              <a:t>β</a:t>
            </a:r>
            <a:r>
              <a:rPr lang="en-GB" b="1" dirty="0" err="1">
                <a:latin typeface="Calibri"/>
                <a:ea typeface="Calibri"/>
                <a:cs typeface="Calibri"/>
              </a:rPr>
              <a:t>ες</a:t>
            </a:r>
            <a:r>
              <a:rPr lang="en-GB" b="1" dirty="0">
                <a:latin typeface="Calibri"/>
                <a:ea typeface="Calibri"/>
                <a:cs typeface="Calibri"/>
              </a:rPr>
              <a:t> </a:t>
            </a:r>
            <a:r>
              <a:rPr lang="en-GB" b="1" dirty="0" err="1">
                <a:latin typeface="Calibri"/>
                <a:ea typeface="Calibri"/>
                <a:cs typeface="Calibri"/>
              </a:rPr>
              <a:t>στ</a:t>
            </a:r>
            <a:r>
              <a:rPr lang="en-GB" b="1" dirty="0">
                <a:latin typeface="Calibri"/>
                <a:ea typeface="Calibri"/>
                <a:cs typeface="Calibri"/>
              </a:rPr>
              <a:t>α </a:t>
            </a:r>
            <a:r>
              <a:rPr lang="en-GB" b="1" dirty="0" err="1">
                <a:latin typeface="Calibri"/>
                <a:ea typeface="Calibri"/>
                <a:cs typeface="Calibri"/>
              </a:rPr>
              <a:t>Μάτι</a:t>
            </a:r>
            <a:r>
              <a:rPr lang="en-GB" b="1" dirty="0">
                <a:latin typeface="Calibri"/>
                <a:ea typeface="Calibri"/>
                <a:cs typeface="Calibri"/>
              </a:rPr>
              <a:t>α</a:t>
            </a:r>
            <a:endParaRPr lang="en-GB" dirty="0">
              <a:latin typeface="Calibri"/>
              <a:ea typeface="Calibri"/>
              <a:cs typeface="Calibri"/>
            </a:endParaRPr>
          </a:p>
          <a:p>
            <a:r>
              <a:rPr lang="en-GB" b="1" dirty="0">
                <a:latin typeface="Calibri"/>
                <a:ea typeface="Calibri"/>
                <a:cs typeface="Calibri"/>
              </a:rPr>
              <a:t>   </a:t>
            </a:r>
            <a:r>
              <a:rPr lang="en-GB" dirty="0">
                <a:latin typeface="Wingdings"/>
                <a:ea typeface="Calibri"/>
                <a:cs typeface="Calibri"/>
                <a:sym typeface="Wingdings"/>
              </a:rPr>
              <a:t>à</a:t>
            </a:r>
            <a:r>
              <a:rPr lang="en-GB" b="1" dirty="0">
                <a:latin typeface="Calibri"/>
                <a:ea typeface="Calibri"/>
                <a:cs typeface="Calibri"/>
              </a:rPr>
              <a:t> </a:t>
            </a:r>
            <a:r>
              <a:rPr lang="en-GB" dirty="0" err="1">
                <a:latin typeface="Calibri"/>
                <a:ea typeface="Calibri"/>
                <a:cs typeface="Calibri"/>
              </a:rPr>
              <a:t>Φωτοκερ</a:t>
            </a:r>
            <a:r>
              <a:rPr lang="en-GB" dirty="0">
                <a:latin typeface="Calibri"/>
                <a:ea typeface="Calibri"/>
                <a:cs typeface="Calibri"/>
              </a:rPr>
              <a:t>α</a:t>
            </a:r>
            <a:r>
              <a:rPr lang="en-GB" dirty="0" err="1">
                <a:latin typeface="Calibri"/>
                <a:ea typeface="Calibri"/>
                <a:cs typeface="Calibri"/>
              </a:rPr>
              <a:t>τίτιδ</a:t>
            </a:r>
            <a:r>
              <a:rPr lang="en-GB" dirty="0">
                <a:latin typeface="Calibri"/>
                <a:ea typeface="Calibri"/>
                <a:cs typeface="Calibri"/>
              </a:rPr>
              <a:t>α, κατα</a:t>
            </a:r>
            <a:r>
              <a:rPr lang="en-GB" dirty="0" err="1">
                <a:latin typeface="Calibri"/>
                <a:ea typeface="Calibri"/>
                <a:cs typeface="Calibri"/>
              </a:rPr>
              <a:t>ρράκτης</a:t>
            </a:r>
            <a:endParaRPr lang="en-GB" dirty="0"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r>
              <a:rPr lang="en-GB" b="1" dirty="0" err="1">
                <a:latin typeface="Calibri"/>
                <a:ea typeface="Calibri"/>
                <a:cs typeface="Calibri"/>
              </a:rPr>
              <a:t>Tanorexia</a:t>
            </a:r>
            <a:r>
              <a:rPr lang="en-GB" b="1" dirty="0">
                <a:latin typeface="Calibri"/>
                <a:ea typeface="Calibri"/>
                <a:cs typeface="Calibri"/>
              </a:rPr>
              <a:t> – </a:t>
            </a:r>
            <a:r>
              <a:rPr lang="en-GB" b="1" dirty="0" err="1">
                <a:latin typeface="Calibri"/>
                <a:ea typeface="Calibri"/>
                <a:cs typeface="Calibri"/>
              </a:rPr>
              <a:t>Εθισμος</a:t>
            </a:r>
            <a:r>
              <a:rPr lang="en-GB" b="1" dirty="0">
                <a:latin typeface="Calibri"/>
                <a:ea typeface="Calibri"/>
                <a:cs typeface="Calibri"/>
              </a:rPr>
              <a:t> </a:t>
            </a:r>
            <a:r>
              <a:rPr lang="en-GB" b="1" dirty="0" err="1">
                <a:latin typeface="Calibri"/>
                <a:ea typeface="Calibri"/>
                <a:cs typeface="Calibri"/>
              </a:rPr>
              <a:t>στην</a:t>
            </a:r>
            <a:r>
              <a:rPr lang="en-GB" b="1" dirty="0">
                <a:latin typeface="Calibri"/>
                <a:ea typeface="Calibri"/>
                <a:cs typeface="Calibri"/>
              </a:rPr>
              <a:t> </a:t>
            </a:r>
            <a:r>
              <a:rPr lang="en-GB" b="1" dirty="0" err="1">
                <a:latin typeface="Calibri"/>
                <a:ea typeface="Calibri"/>
                <a:cs typeface="Calibri"/>
              </a:rPr>
              <a:t>χρήση</a:t>
            </a:r>
            <a:r>
              <a:rPr lang="en-GB" b="1" dirty="0">
                <a:latin typeface="Calibri"/>
                <a:ea typeface="Calibri"/>
                <a:cs typeface="Calibri"/>
              </a:rPr>
              <a:t> Solarium</a:t>
            </a:r>
            <a:br>
              <a:rPr lang="en-GB" b="1" dirty="0">
                <a:latin typeface="Calibri"/>
              </a:rPr>
            </a:br>
            <a:r>
              <a:rPr lang="en-GB" dirty="0" err="1">
                <a:latin typeface="Wingdings"/>
                <a:ea typeface="Calibri"/>
                <a:cs typeface="Calibri"/>
                <a:sym typeface="Wingdings"/>
              </a:rPr>
              <a:t>à</a:t>
            </a:r>
            <a:r>
              <a:rPr lang="en-GB" dirty="0" err="1">
                <a:latin typeface="Calibri"/>
                <a:ea typeface="Calibri"/>
                <a:cs typeface="Calibri"/>
              </a:rPr>
              <a:t>Λόγω</a:t>
            </a:r>
            <a:r>
              <a:rPr lang="en-GB" dirty="0">
                <a:latin typeface="Calibri"/>
                <a:ea typeface="Calibri"/>
                <a:cs typeface="Calibri"/>
              </a:rPr>
              <a:t> α</a:t>
            </a:r>
            <a:r>
              <a:rPr lang="en-GB" dirty="0" err="1">
                <a:latin typeface="Calibri"/>
                <a:ea typeface="Calibri"/>
                <a:cs typeface="Calibri"/>
              </a:rPr>
              <a:t>ύξησης</a:t>
            </a:r>
            <a:r>
              <a:rPr lang="en-GB" dirty="0">
                <a:latin typeface="Calibri"/>
                <a:ea typeface="Calibri"/>
                <a:cs typeface="Calibri"/>
              </a:rPr>
              <a:t> </a:t>
            </a:r>
            <a:r>
              <a:rPr lang="en-GB" dirty="0" err="1">
                <a:latin typeface="Calibri"/>
                <a:ea typeface="Calibri"/>
                <a:cs typeface="Calibri"/>
              </a:rPr>
              <a:t>Ενδορφινών</a:t>
            </a:r>
            <a:r>
              <a:rPr lang="en-GB" dirty="0">
                <a:latin typeface="Calibri"/>
                <a:ea typeface="Calibri"/>
                <a:cs typeface="Calibri"/>
              </a:rPr>
              <a:t> και </a:t>
            </a:r>
            <a:r>
              <a:rPr lang="en-GB" dirty="0" err="1">
                <a:latin typeface="Calibri"/>
                <a:ea typeface="Calibri"/>
                <a:cs typeface="Calibri"/>
              </a:rPr>
              <a:t>ορμονών</a:t>
            </a:r>
            <a:r>
              <a:rPr lang="en-GB" dirty="0">
                <a:latin typeface="Calibri"/>
                <a:ea typeface="Calibri"/>
                <a:cs typeface="Calibri"/>
              </a:rPr>
              <a:t> οπ</a:t>
            </a:r>
            <a:r>
              <a:rPr lang="en-GB" dirty="0" err="1">
                <a:latin typeface="Calibri"/>
                <a:ea typeface="Calibri"/>
                <a:cs typeface="Calibri"/>
              </a:rPr>
              <a:t>ως</a:t>
            </a:r>
            <a:r>
              <a:rPr lang="en-GB" dirty="0">
                <a:latin typeface="Calibri"/>
                <a:ea typeface="Calibri"/>
                <a:cs typeface="Calibri"/>
              </a:rPr>
              <a:t> </a:t>
            </a:r>
            <a:r>
              <a:rPr lang="en-GB" dirty="0" err="1">
                <a:latin typeface="Calibri"/>
                <a:ea typeface="Calibri"/>
                <a:cs typeface="Calibri"/>
              </a:rPr>
              <a:t>σεροτονίνη</a:t>
            </a:r>
            <a:r>
              <a:rPr lang="en-GB" dirty="0">
                <a:latin typeface="Calibri"/>
                <a:ea typeface="Calibri"/>
                <a:cs typeface="Calibri"/>
              </a:rPr>
              <a:t> και </a:t>
            </a:r>
            <a:r>
              <a:rPr lang="en-GB" dirty="0" err="1">
                <a:latin typeface="Calibri"/>
                <a:ea typeface="Calibri"/>
                <a:cs typeface="Calibri"/>
              </a:rPr>
              <a:t>ντο</a:t>
            </a:r>
            <a:r>
              <a:rPr lang="en-GB" dirty="0">
                <a:latin typeface="Calibri"/>
                <a:ea typeface="Calibri"/>
                <a:cs typeface="Calibri"/>
              </a:rPr>
              <a:t>πα</a:t>
            </a:r>
            <a:r>
              <a:rPr lang="en-GB" dirty="0" err="1">
                <a:latin typeface="Calibri"/>
                <a:ea typeface="Calibri"/>
                <a:cs typeface="Calibri"/>
              </a:rPr>
              <a:t>μίνη</a:t>
            </a:r>
            <a:endParaRPr lang="en-GB" dirty="0">
              <a:latin typeface="Calibri"/>
              <a:ea typeface="Calibri"/>
              <a:cs typeface="Calibri"/>
            </a:endParaRPr>
          </a:p>
          <a:p>
            <a:pPr marL="0" lvl="1"/>
            <a:r>
              <a:rPr lang="en-GB" sz="1800" dirty="0">
                <a:latin typeface="Calibri"/>
                <a:ea typeface="Calibri"/>
                <a:cs typeface="Calibri"/>
              </a:rPr>
              <a:t>    </a:t>
            </a:r>
            <a:endParaRPr lang="en-GB" sz="1800" dirty="0">
              <a:latin typeface="Calibri"/>
              <a:ea typeface="Calibri"/>
              <a:cs typeface="Times New Roman"/>
            </a:endParaRPr>
          </a:p>
          <a:p>
            <a:endParaRPr lang="en-GB">
              <a:latin typeface="Calibri"/>
              <a:ea typeface="Calibri"/>
              <a:cs typeface="Times New Roman"/>
            </a:endParaRPr>
          </a:p>
          <a:p>
            <a:endParaRPr lang="en-GB">
              <a:latin typeface="Calibri"/>
              <a:ea typeface="Source Sans Pro Light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FE4DFA-A8FA-96B0-1517-DA22D3D69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42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bottle of perfume on a table&#10;&#10;Description automatically generated">
            <a:extLst>
              <a:ext uri="{FF2B5EF4-FFF2-40B4-BE49-F238E27FC236}">
                <a16:creationId xmlns:a16="http://schemas.microsoft.com/office/drawing/2014/main" id="{E4DC2614-C525-5DD9-C565-0FE055508CB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237" y="138234"/>
            <a:ext cx="12191998" cy="6841607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5A0B2E-5320-C042-3D5C-BA69F8E8E9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4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lying on a tanning bed&#10;&#10;Description automatically generated">
            <a:extLst>
              <a:ext uri="{FF2B5EF4-FFF2-40B4-BE49-F238E27FC236}">
                <a16:creationId xmlns:a16="http://schemas.microsoft.com/office/drawing/2014/main" id="{5371551E-9434-DB8A-2202-A0C585C68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68" y="362158"/>
            <a:ext cx="11483560" cy="637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180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BCD34-8EE0-79A8-9F68-02771E76C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 descr="A sunburn on a person&amp;#39;s shoulder&#10;&#10;Description automatically generated">
            <a:extLst>
              <a:ext uri="{FF2B5EF4-FFF2-40B4-BE49-F238E27FC236}">
                <a16:creationId xmlns:a16="http://schemas.microsoft.com/office/drawing/2014/main" id="{1A0241EA-D1C2-7E0A-7CC4-7F55CEE1E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14" y="238713"/>
            <a:ext cx="11831354" cy="662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33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6A4B4BF7-FDE5-A234-0D00-2E4F7A22D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86" y="329722"/>
            <a:ext cx="11744194" cy="655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62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46127B30-E49B-3B5D-F19A-4836E5A3B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41" y="275703"/>
            <a:ext cx="11515464" cy="644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370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child&amp;#39;s hand holding a bottle&#10;&#10;Description automatically generated">
            <a:extLst>
              <a:ext uri="{FF2B5EF4-FFF2-40B4-BE49-F238E27FC236}">
                <a16:creationId xmlns:a16="http://schemas.microsoft.com/office/drawing/2014/main" id="{F747B58B-56FB-BAA1-D474-D7E1BE963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498" y="246371"/>
            <a:ext cx="11661869" cy="661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08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780D166-E893-2D01-15EF-1BDC1264F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895754"/>
            <a:ext cx="4114800" cy="704336"/>
          </a:xfrm>
        </p:spPr>
        <p:txBody>
          <a:bodyPr/>
          <a:lstStyle/>
          <a:p>
            <a:r>
              <a:rPr lang="en-US" dirty="0" err="1"/>
              <a:t>Τι</a:t>
            </a:r>
            <a:r>
              <a:rPr lang="en-US" dirty="0"/>
              <a:t> </a:t>
            </a:r>
            <a:r>
              <a:rPr lang="en-US" dirty="0" err="1"/>
              <a:t>είν</a:t>
            </a:r>
            <a:r>
              <a:rPr lang="en-US" dirty="0"/>
              <a:t>αι </a:t>
            </a:r>
            <a:r>
              <a:rPr lang="en-US" dirty="0" err="1"/>
              <a:t>το</a:t>
            </a:r>
            <a:r>
              <a:rPr lang="en-US" dirty="0"/>
              <a:t> Solarium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807A26F2-123F-69E7-66E9-78EC3610CA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121252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51D70C-FC10-DAA8-DC7E-7CCC7B223189}"/>
              </a:ext>
            </a:extLst>
          </p:cNvPr>
          <p:cNvSpPr txBox="1"/>
          <p:nvPr/>
        </p:nvSpPr>
        <p:spPr>
          <a:xfrm>
            <a:off x="6002744" y="1023792"/>
            <a:ext cx="5276333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err="1">
                <a:ea typeface="Source Sans Pro Light"/>
              </a:rPr>
              <a:t>To</a:t>
            </a:r>
            <a:r>
              <a:rPr lang="el-GR" i="1" dirty="0">
                <a:ea typeface="Source Sans Pro Light"/>
              </a:rPr>
              <a:t> </a:t>
            </a:r>
            <a:r>
              <a:rPr lang="el-GR" err="1">
                <a:ea typeface="Source Sans Pro Light"/>
              </a:rPr>
              <a:t>solarium</a:t>
            </a:r>
            <a:r>
              <a:rPr lang="el-GR" dirty="0">
                <a:ea typeface="Source Sans Pro Light"/>
              </a:rPr>
              <a:t> ή </a:t>
            </a:r>
            <a:r>
              <a:rPr lang="el-GR" err="1">
                <a:ea typeface="Source Sans Pro Light"/>
              </a:rPr>
              <a:t>tanning</a:t>
            </a:r>
            <a:r>
              <a:rPr lang="el-GR" dirty="0">
                <a:ea typeface="Source Sans Pro Light"/>
              </a:rPr>
              <a:t> </a:t>
            </a:r>
            <a:r>
              <a:rPr lang="el-GR" err="1">
                <a:ea typeface="Source Sans Pro Light"/>
              </a:rPr>
              <a:t>bed</a:t>
            </a:r>
            <a:r>
              <a:rPr lang="el-GR" dirty="0">
                <a:ea typeface="Source Sans Pro Light"/>
              </a:rPr>
              <a:t> , ανήκει στις μεθόδους μαυρίσματος εσωτερικού χώρου, με τη χρήση τεχνητής </a:t>
            </a:r>
            <a:r>
              <a:rPr lang="el-GR" b="1" dirty="0">
                <a:ea typeface="Source Sans Pro Light"/>
              </a:rPr>
              <a:t>UVR ακτινοβολίας (UVA: 320-400nm</a:t>
            </a:r>
            <a:endParaRPr lang="el-GR" dirty="0"/>
          </a:p>
          <a:p>
            <a:r>
              <a:rPr lang="el-GR" b="1" dirty="0">
                <a:ea typeface="Source Sans Pro Light"/>
              </a:rPr>
              <a:t> UVB:290-320nm)</a:t>
            </a:r>
            <a:endParaRPr lang="el-GR" dirty="0"/>
          </a:p>
          <a:p>
            <a:r>
              <a:rPr lang="el-GR" dirty="0">
                <a:ea typeface="Source Sans Pro Light"/>
              </a:rPr>
              <a:t>Έχει επίσημα ταξινομηθεί ως </a:t>
            </a:r>
            <a:r>
              <a:rPr lang="el-GR" b="1" dirty="0">
                <a:ea typeface="Source Sans Pro Light"/>
              </a:rPr>
              <a:t>καρκινογόνο</a:t>
            </a:r>
            <a:r>
              <a:rPr lang="el-GR" dirty="0">
                <a:ea typeface="Source Sans Pro Light"/>
              </a:rPr>
              <a:t> (</a:t>
            </a:r>
            <a:r>
              <a:rPr lang="el-GR" b="1" dirty="0">
                <a:ea typeface="Source Sans Pro Light"/>
              </a:rPr>
              <a:t>ΠΟΥ, 2009</a:t>
            </a:r>
            <a:r>
              <a:rPr lang="el-GR" dirty="0">
                <a:ea typeface="Source Sans Pro Light"/>
              </a:rPr>
              <a:t>)</a:t>
            </a:r>
          </a:p>
          <a:p>
            <a:endParaRPr lang="el-GR">
              <a:ea typeface="Source Sans Pro Light"/>
            </a:endParaRPr>
          </a:p>
          <a:p>
            <a:r>
              <a:rPr lang="el-GR" dirty="0">
                <a:ea typeface="Source Sans Pro Light"/>
              </a:rPr>
              <a:t>Λόγοι που οδηγούν στη χρήση του:</a:t>
            </a:r>
          </a:p>
          <a:p>
            <a:pPr marL="285750" indent="-285750">
              <a:buFont typeface="Arial"/>
              <a:buChar char="•"/>
            </a:pPr>
            <a:r>
              <a:rPr lang="el-GR" dirty="0">
                <a:ea typeface="Source Sans Pro Light"/>
              </a:rPr>
              <a:t>Αισθητικοί λόγοι </a:t>
            </a:r>
          </a:p>
          <a:p>
            <a:pPr marL="285750" indent="-285750">
              <a:buFont typeface="Arial"/>
              <a:buChar char="•"/>
            </a:pPr>
            <a:r>
              <a:rPr lang="el-GR" dirty="0">
                <a:ea typeface="Source Sans Pro Light"/>
              </a:rPr>
              <a:t>Αυτοπεποίθηση</a:t>
            </a:r>
          </a:p>
          <a:p>
            <a:pPr marL="285750" indent="-285750">
              <a:buFont typeface="Arial"/>
              <a:buChar char="•"/>
            </a:pPr>
            <a:r>
              <a:rPr lang="el-GR" dirty="0">
                <a:ea typeface="Source Sans Pro Light"/>
              </a:rPr>
              <a:t>Προετοιμασία για διακοπές</a:t>
            </a:r>
          </a:p>
          <a:p>
            <a:pPr marL="285750" indent="-285750">
              <a:buFont typeface="Arial"/>
              <a:buChar char="•"/>
            </a:pPr>
            <a:r>
              <a:rPr lang="el-GR" dirty="0">
                <a:ea typeface="Source Sans Pro Light"/>
              </a:rPr>
              <a:t>Θεραπεία ακμής</a:t>
            </a:r>
          </a:p>
          <a:p>
            <a:pPr marL="285750" indent="-285750">
              <a:buFont typeface="Arial"/>
              <a:buChar char="•"/>
            </a:pPr>
            <a:r>
              <a:rPr lang="el-GR" dirty="0">
                <a:ea typeface="Source Sans Pro Light"/>
              </a:rPr>
              <a:t>Αύξηση επιπέδων βιταμίνης D</a:t>
            </a:r>
          </a:p>
          <a:p>
            <a:pPr marL="285750" indent="-285750">
              <a:buFont typeface="Arial"/>
              <a:buChar char="•"/>
            </a:pPr>
            <a:r>
              <a:rPr lang="el-GR" dirty="0">
                <a:ea typeface="Source Sans Pro Light"/>
              </a:rPr>
              <a:t>Το μαυρισμένο δέρμα είναι πιο υγιές (μαύρισμα=ένδειξη ότι το δέρμα έχει υποστεί "επίθεση") </a:t>
            </a:r>
          </a:p>
          <a:p>
            <a:pPr marL="285750" indent="-285750">
              <a:buFont typeface="Arial"/>
              <a:buChar char="•"/>
            </a:pPr>
            <a:r>
              <a:rPr lang="el-GR" dirty="0">
                <a:ea typeface="Source Sans Pro Light"/>
              </a:rPr>
              <a:t>Άγνοια κινδύνου</a:t>
            </a:r>
          </a:p>
          <a:p>
            <a:pPr marL="285750" indent="-285750">
              <a:buFont typeface="Arial"/>
              <a:buChar char="•"/>
            </a:pPr>
            <a:r>
              <a:rPr lang="el-GR" dirty="0">
                <a:ea typeface="Source Sans Pro Light"/>
              </a:rPr>
              <a:t>Γρήγορο μαύρισμα</a:t>
            </a:r>
          </a:p>
          <a:p>
            <a:endParaRPr lang="el-GR">
              <a:ea typeface="Source Sans Pro Light"/>
            </a:endParaRPr>
          </a:p>
        </p:txBody>
      </p:sp>
      <p:pic>
        <p:nvPicPr>
          <p:cNvPr id="8" name="Εικόνα 7" descr="Danger - Free signaling icons">
            <a:extLst>
              <a:ext uri="{FF2B5EF4-FFF2-40B4-BE49-F238E27FC236}">
                <a16:creationId xmlns:a16="http://schemas.microsoft.com/office/drawing/2014/main" id="{6BD408F9-82E5-372B-FDA9-55465AB9C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0800000" flipV="1">
            <a:off x="5665572" y="2088293"/>
            <a:ext cx="335693" cy="343929"/>
          </a:xfrm>
          <a:prstGeom prst="rect">
            <a:avLst/>
          </a:prstGeom>
        </p:spPr>
      </p:pic>
      <p:pic>
        <p:nvPicPr>
          <p:cNvPr id="2" name="Εικόνα 1" descr="High Icons - Free SVG &amp; PNG High Images - Noun Project">
            <a:extLst>
              <a:ext uri="{FF2B5EF4-FFF2-40B4-BE49-F238E27FC236}">
                <a16:creationId xmlns:a16="http://schemas.microsoft.com/office/drawing/2014/main" id="{597590F8-7FDA-4F96-8EDC-784816773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81" y="1498256"/>
            <a:ext cx="504568" cy="442784"/>
          </a:xfrm>
          <a:prstGeom prst="rect">
            <a:avLst/>
          </a:prstGeom>
        </p:spPr>
      </p:pic>
      <p:pic>
        <p:nvPicPr>
          <p:cNvPr id="9" name="Θέση περιεχομένου 8" descr="Solarium – Σολάριουμ – LASER DERMA MED">
            <a:extLst>
              <a:ext uri="{FF2B5EF4-FFF2-40B4-BE49-F238E27FC236}">
                <a16:creationId xmlns:a16="http://schemas.microsoft.com/office/drawing/2014/main" id="{9961C2C2-31AA-3F07-9AA7-5F32218DF21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4"/>
          <a:stretch>
            <a:fillRect/>
          </a:stretch>
        </p:blipFill>
        <p:spPr>
          <a:xfrm>
            <a:off x="916973" y="1716183"/>
            <a:ext cx="3329677" cy="4543287"/>
          </a:xfrm>
        </p:spPr>
      </p:pic>
    </p:spTree>
    <p:extLst>
      <p:ext uri="{BB962C8B-B14F-4D97-AF65-F5344CB8AC3E}">
        <p14:creationId xmlns:p14="http://schemas.microsoft.com/office/powerpoint/2010/main" val="3477962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product&#10;&#10;Description automatically generated">
            <a:extLst>
              <a:ext uri="{FF2B5EF4-FFF2-40B4-BE49-F238E27FC236}">
                <a16:creationId xmlns:a16="http://schemas.microsoft.com/office/drawing/2014/main" id="{A56210ED-6405-4CC0-DB6F-FDF17F732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10" y="322286"/>
            <a:ext cx="11643104" cy="652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107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legal document&#10;&#10;Description automatically generated">
            <a:extLst>
              <a:ext uri="{FF2B5EF4-FFF2-40B4-BE49-F238E27FC236}">
                <a16:creationId xmlns:a16="http://schemas.microsoft.com/office/drawing/2014/main" id="{331A0F96-0D18-FE24-2EF2-6E09255D6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88" y="136156"/>
            <a:ext cx="11817263" cy="670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796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0EAA1F9-FF3A-8F53-3F8F-5934B1428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1776" y="289509"/>
            <a:ext cx="4572000" cy="1079157"/>
          </a:xfrm>
        </p:spPr>
        <p:txBody>
          <a:bodyPr>
            <a:normAutofit/>
          </a:bodyPr>
          <a:lstStyle/>
          <a:p>
            <a:r>
              <a:rPr lang="el-GR" b="1" dirty="0">
                <a:latin typeface="Calibri"/>
                <a:ea typeface="Calibri"/>
                <a:cs typeface="Calibri"/>
              </a:rPr>
              <a:t>Βιβλιογραφία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02EE473-BA5A-9C0B-AE47-07F49E88048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0223" y="1259524"/>
            <a:ext cx="6034153" cy="50481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71450" indent="-171450">
              <a:buChar char="•"/>
            </a:pPr>
            <a:r>
              <a:rPr lang="en-US" sz="700" dirty="0">
                <a:latin typeface="Times New Roman"/>
                <a:ea typeface="Source Sans Pro Light"/>
                <a:cs typeface="Times New Roman"/>
              </a:rPr>
              <a:t> </a:t>
            </a:r>
            <a:r>
              <a:rPr lang="el-GR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2"/>
              </a:rPr>
              <a:t>https://pmc.ncbi.nlm.nih.gov/articles/PMC9689757/</a:t>
            </a:r>
            <a:r>
              <a:rPr lang="en-US" sz="1400" dirty="0">
                <a:latin typeface="Calibri"/>
                <a:ea typeface="Source Sans Pro Light"/>
                <a:cs typeface="Arial"/>
              </a:rPr>
              <a:t> </a:t>
            </a:r>
            <a:endParaRPr lang="el-GR" sz="140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l-GR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3"/>
              </a:rPr>
              <a:t>https://www.researchgate.net/figure/</a:t>
            </a:r>
            <a:r>
              <a:rPr lang="el-GR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Mechanisms-of-the-physiologic-tanning-response-Hormonal-interactions-between- </a:t>
            </a:r>
            <a:r>
              <a:rPr lang="el-GR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3"/>
              </a:rPr>
              <a:t> </a:t>
            </a:r>
            <a:r>
              <a:rPr lang="el-GR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epidermal_fig4_237095045</a:t>
            </a:r>
            <a:r>
              <a:rPr lang="en-US" sz="1400" dirty="0">
                <a:latin typeface="Calibri"/>
                <a:ea typeface="Source Sans Pro Light"/>
                <a:cs typeface="Arial"/>
              </a:rPr>
              <a:t> </a:t>
            </a:r>
            <a:endParaRPr lang="el-GR" sz="140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n-US" sz="1400" dirty="0">
                <a:latin typeface="Calibri"/>
                <a:ea typeface="Source Sans Pro Light"/>
                <a:cs typeface="Times New Roman"/>
              </a:rPr>
              <a:t> </a:t>
            </a:r>
            <a:r>
              <a:rPr lang="el-GR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4"/>
              </a:rPr>
              <a:t>https://pmc.ncbi.nlm.nih.gov/articles/PMC10084128/</a:t>
            </a:r>
            <a:r>
              <a:rPr lang="en-US" sz="1400" dirty="0">
                <a:latin typeface="Calibri"/>
                <a:ea typeface="Source Sans Pro Light"/>
                <a:cs typeface="Arial"/>
              </a:rPr>
              <a:t> </a:t>
            </a:r>
            <a:endParaRPr lang="el-GR" sz="140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n-US" sz="1400" dirty="0">
                <a:latin typeface="Calibri"/>
                <a:ea typeface="Source Sans Pro Light"/>
                <a:cs typeface="Times New Roman"/>
              </a:rPr>
              <a:t> </a:t>
            </a: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https</a:t>
            </a:r>
            <a:r>
              <a:rPr lang="el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://</a:t>
            </a: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pmc</a:t>
            </a:r>
            <a:r>
              <a:rPr lang="el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.</a:t>
            </a: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ncbi</a:t>
            </a:r>
            <a:r>
              <a:rPr lang="el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.</a:t>
            </a: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nlm</a:t>
            </a:r>
            <a:r>
              <a:rPr lang="el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.</a:t>
            </a: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nih</a:t>
            </a:r>
            <a:r>
              <a:rPr lang="el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.</a:t>
            </a: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gov</a:t>
            </a:r>
            <a:r>
              <a:rPr lang="el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/</a:t>
            </a: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articles</a:t>
            </a:r>
            <a:r>
              <a:rPr lang="el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/</a:t>
            </a: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PMC</a:t>
            </a:r>
            <a:r>
              <a:rPr lang="el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5"/>
              </a:rPr>
              <a:t>1599194/</a:t>
            </a:r>
            <a:r>
              <a:rPr lang="en-US" sz="1400" dirty="0">
                <a:latin typeface="Calibri"/>
                <a:ea typeface="Source Sans Pro Light"/>
                <a:cs typeface="Arial"/>
              </a:rPr>
              <a:t> </a:t>
            </a:r>
            <a:endParaRPr lang="el-GR" sz="140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l-GR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6"/>
              </a:rPr>
              <a:t>https://pubmed.ncbi.nlm.nih.gov/25735439/</a:t>
            </a:r>
            <a:r>
              <a:rPr lang="en-US" sz="1400" dirty="0">
                <a:latin typeface="Calibri"/>
                <a:ea typeface="Source Sans Pro Light"/>
                <a:cs typeface="Arial"/>
              </a:rPr>
              <a:t> </a:t>
            </a:r>
            <a:endParaRPr lang="el-GR" sz="140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l-GR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7"/>
              </a:rPr>
              <a:t>https://pubmed.ncbi.nlm.nih.gov/30956032/</a:t>
            </a:r>
            <a:r>
              <a:rPr lang="en-US" sz="1400" dirty="0">
                <a:latin typeface="Calibri"/>
                <a:ea typeface="Source Sans Pro Light"/>
                <a:cs typeface="Arial"/>
              </a:rPr>
              <a:t> </a:t>
            </a:r>
            <a:endParaRPr lang="el-GR" sz="140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n-US" sz="1400" dirty="0">
                <a:latin typeface="Calibri"/>
                <a:ea typeface="Source Sans Pro Light"/>
                <a:cs typeface="Times New Roman"/>
              </a:rPr>
              <a:t> </a:t>
            </a:r>
            <a:r>
              <a:rPr lang="el-GR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8"/>
              </a:rPr>
              <a:t>https://www.sciencedirect.com/science/article/pii/S0022202X15348491</a:t>
            </a:r>
            <a:r>
              <a:rPr lang="en-US" sz="1400" dirty="0">
                <a:latin typeface="Calibri"/>
                <a:ea typeface="Source Sans Pro Light"/>
                <a:cs typeface="Arial"/>
              </a:rPr>
              <a:t> </a:t>
            </a:r>
            <a:endParaRPr lang="el-GR" sz="140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9"/>
              </a:rPr>
              <a:t>https://laserdermamed.gr/oles-oi-therapeies-new/solarium/</a:t>
            </a:r>
            <a:r>
              <a:rPr lang="en-US" sz="1400" dirty="0">
                <a:latin typeface="Calibri"/>
                <a:ea typeface="Source Sans Pro Light"/>
                <a:cs typeface="Arial"/>
              </a:rPr>
              <a:t> </a:t>
            </a:r>
            <a:endParaRPr lang="el-GR" sz="140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n-US" sz="1400" dirty="0">
                <a:solidFill>
                  <a:srgbClr val="0563C1"/>
                </a:solidFill>
                <a:latin typeface="Calibri"/>
                <a:ea typeface="Source Sans Pro Light"/>
                <a:cs typeface="Calibri"/>
                <a:hlinkClick r:id="rId10"/>
              </a:rPr>
              <a:t>https://3rdrockessentials.com/blogs/blog/uva-vs-uvb</a:t>
            </a:r>
            <a:r>
              <a:rPr lang="en-US" sz="1400" dirty="0">
                <a:latin typeface="Calibri"/>
                <a:ea typeface="Source Sans Pro Light"/>
                <a:cs typeface="Calibri"/>
              </a:rPr>
              <a:t> </a:t>
            </a:r>
            <a:endParaRPr lang="el-GR" sz="1400" dirty="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l" sz="1400" dirty="0">
                <a:latin typeface="Calibri"/>
                <a:ea typeface="Calibri"/>
                <a:cs typeface="Calibri"/>
                <a:hlinkClick r:id="rId2"/>
              </a:rPr>
              <a:t>https://pmc.ncbi.nlm.nih.gov/articles/PMC9689757/</a:t>
            </a:r>
            <a:endParaRPr lang="en-US" sz="1400">
              <a:latin typeface="Calibri"/>
              <a:ea typeface="Calibri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Source Sans Pro Light"/>
                <a:ea typeface="Source Sans Pro Light"/>
                <a:cs typeface="Calibri"/>
                <a:hlinkClick r:id="rId11"/>
              </a:rPr>
              <a:t>https://pubmed.ncbi.nlm.nih.gov/25635982/</a:t>
            </a:r>
            <a:endParaRPr lang="el-GR" sz="140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Source Sans Pro Light"/>
                <a:ea typeface="Source Sans Pro Light"/>
                <a:cs typeface="Calibri"/>
                <a:hlinkClick r:id="rId12"/>
              </a:rPr>
              <a:t>https://www2.mst.dk/Udgiv/publications/2015/10/978-87-93352-82-7.pdf</a:t>
            </a:r>
            <a:endParaRPr lang="el-GR" sz="140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Source Sans Pro Light"/>
                <a:ea typeface="Source Sans Pro Light"/>
                <a:cs typeface="Calibri"/>
                <a:hlinkClick r:id="rId13"/>
              </a:rPr>
              <a:t>https://pubmed.ncbi.nlm.nih.gov/31997908/</a:t>
            </a:r>
            <a:endParaRPr lang="el-GR" sz="140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Source Sans Pro Light"/>
                <a:ea typeface="Source Sans Pro Light"/>
                <a:cs typeface="Calibri"/>
                <a:hlinkClick r:id="rId14"/>
              </a:rPr>
              <a:t>https://pmc.ncbi.nlm.nih.gov/articles/PMC6773941/</a:t>
            </a:r>
            <a:r>
              <a:rPr lang="en-US" sz="1400" dirty="0">
                <a:solidFill>
                  <a:srgbClr val="000000"/>
                </a:solidFill>
                <a:latin typeface="Source Sans Pro Light"/>
                <a:ea typeface="Source Sans Pro Light"/>
                <a:cs typeface="Calibri"/>
              </a:rPr>
              <a:t> </a:t>
            </a:r>
            <a:endParaRPr lang="el-GR" sz="140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Source Sans Pro Light"/>
                <a:ea typeface="Source Sans Pro Light"/>
                <a:cs typeface="Calibri"/>
                <a:hlinkClick r:id="rId15"/>
              </a:rPr>
              <a:t>https://pubmed.ncbi.nlm.nih.gov/27642040/</a:t>
            </a:r>
            <a:r>
              <a:rPr lang="en-US" sz="1400" dirty="0">
                <a:solidFill>
                  <a:srgbClr val="000000"/>
                </a:solidFill>
                <a:latin typeface="Source Sans Pro Light"/>
                <a:ea typeface="Source Sans Pro Light"/>
                <a:cs typeface="Calibri"/>
              </a:rPr>
              <a:t> </a:t>
            </a:r>
            <a:endParaRPr lang="el-GR" sz="140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Source Sans Pro Light"/>
                <a:ea typeface="Source Sans Pro Light"/>
                <a:cs typeface="Calibri"/>
                <a:hlinkClick r:id="rId16"/>
              </a:rPr>
              <a:t>https://pubmed.ncbi.nlm.nih.gov/29186248/</a:t>
            </a:r>
            <a:endParaRPr lang="el-GR" sz="140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Source Sans Pro Light"/>
                <a:ea typeface="Source Sans Pro Light"/>
                <a:cs typeface="Calibri"/>
                <a:hlinkClick r:id="rId17"/>
              </a:rPr>
              <a:t>https://pubmed.ncbi.nlm.nih.gov/7622658/</a:t>
            </a:r>
            <a:endParaRPr lang="el-GR" sz="140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l-GR" sz="1100" dirty="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l-GR" sz="1100" dirty="0">
              <a:solidFill>
                <a:srgbClr val="000000"/>
              </a:solidFill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" sz="1400" dirty="0">
              <a:latin typeface="Calibri"/>
              <a:ea typeface="Calibri"/>
              <a:cs typeface="Calibri"/>
            </a:endParaRPr>
          </a:p>
          <a:p>
            <a:pPr>
              <a:buChar char="•"/>
            </a:pPr>
            <a:endParaRPr lang="en-US">
              <a:ea typeface="+mn-lt"/>
              <a:cs typeface="+mn-lt"/>
            </a:endParaRPr>
          </a:p>
          <a:p>
            <a:pPr>
              <a:buChar char="•"/>
            </a:pPr>
            <a:endParaRPr lang="en-US" sz="1400" dirty="0">
              <a:latin typeface="Source Sans Pro Light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endParaRPr lang="en-US" sz="1400" dirty="0"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endParaRPr lang="el-GR" sz="3400" dirty="0">
              <a:latin typeface="Source Sans Pro Light"/>
              <a:ea typeface="Source Sans Pro Light"/>
            </a:endParaRPr>
          </a:p>
          <a:p>
            <a:pPr marL="285750" indent="-285750">
              <a:buChar char="•"/>
            </a:pPr>
            <a:endParaRPr lang="en-US" dirty="0">
              <a:latin typeface="Source Sans Pro Light"/>
              <a:ea typeface="Source Sans Pro Light"/>
            </a:endParaRPr>
          </a:p>
          <a:p>
            <a:pPr marL="285750" indent="-285750">
              <a:buChar char="•"/>
            </a:pPr>
            <a:endParaRPr lang="en-US" dirty="0">
              <a:latin typeface="Source Sans Pro Light"/>
              <a:ea typeface="Source Sans Pro Light"/>
            </a:endParaRPr>
          </a:p>
          <a:p>
            <a:pPr marL="285750" indent="-285750">
              <a:buChar char="•"/>
            </a:pPr>
            <a:endParaRPr lang="el-GR" dirty="0">
              <a:latin typeface="Source Sans Pro Light"/>
              <a:ea typeface="Source Sans Pro Light"/>
            </a:endParaRPr>
          </a:p>
          <a:p>
            <a:pPr marL="285750" indent="-285750">
              <a:buChar char="•"/>
            </a:pPr>
            <a:endParaRPr lang="el-GR">
              <a:latin typeface="Source Sans Pro Light"/>
              <a:ea typeface="Source Sans Pro Light"/>
            </a:endParaRPr>
          </a:p>
          <a:p>
            <a:endParaRPr lang="en-US" sz="1200">
              <a:latin typeface="Aptos"/>
              <a:ea typeface="Source Sans Pro Light"/>
            </a:endParaRPr>
          </a:p>
          <a:p>
            <a:pPr marL="285750" indent="-285750">
              <a:buChar char="•"/>
            </a:pPr>
            <a:endParaRPr lang="el-GR" sz="1200">
              <a:latin typeface="Aptos"/>
              <a:ea typeface="Source Sans Pro Light"/>
            </a:endParaRPr>
          </a:p>
          <a:p>
            <a:pPr marL="285750" indent="-285750">
              <a:buChar char="•"/>
            </a:pPr>
            <a:endParaRPr lang="el-GR" sz="1200">
              <a:latin typeface="Aptos"/>
              <a:ea typeface="Source Sans Pro Light"/>
            </a:endParaRPr>
          </a:p>
          <a:p>
            <a:pPr marL="285750" indent="-285750">
              <a:buChar char="•"/>
            </a:pPr>
            <a:endParaRPr lang="el-GR">
              <a:latin typeface="Source Sans Pro Light"/>
              <a:ea typeface="Source Sans Pro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A936AA-465F-5B26-A990-8F97A9A876C5}"/>
              </a:ext>
            </a:extLst>
          </p:cNvPr>
          <p:cNvSpPr txBox="1"/>
          <p:nvPr/>
        </p:nvSpPr>
        <p:spPr>
          <a:xfrm>
            <a:off x="6498921" y="1937359"/>
            <a:ext cx="5551116" cy="284693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l-GR" sz="1400" u="sng" dirty="0">
                <a:solidFill>
                  <a:srgbClr val="0563C1"/>
                </a:solidFill>
                <a:latin typeface="Calibri"/>
                <a:cs typeface="Arial"/>
                <a:hlinkClick r:id="rId18"/>
              </a:rPr>
              <a:t>https://pubmed.ncbi.nlm.nih.gov/32894659/</a:t>
            </a:r>
            <a:r>
              <a:rPr lang="el-GR" sz="1400" dirty="0">
                <a:solidFill>
                  <a:srgbClr val="595959"/>
                </a:solidFill>
                <a:latin typeface="Calibri"/>
                <a:cs typeface="Arial"/>
              </a:rPr>
              <a:t> </a:t>
            </a:r>
            <a:r>
              <a:rPr lang="en-US" sz="1400" dirty="0">
                <a:latin typeface="Calibri"/>
                <a:cs typeface="Arial"/>
              </a:rPr>
              <a:t>​</a:t>
            </a:r>
            <a:endParaRPr lang="en-US" sz="1400">
              <a:latin typeface="Calibri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https</a:t>
            </a:r>
            <a:r>
              <a:rPr lang="el-GR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://</a:t>
            </a: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pubmed</a:t>
            </a:r>
            <a:r>
              <a:rPr lang="el-GR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.</a:t>
            </a: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ncbi</a:t>
            </a:r>
            <a:r>
              <a:rPr lang="el-GR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.</a:t>
            </a: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nlm</a:t>
            </a:r>
            <a:r>
              <a:rPr lang="el-GR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.</a:t>
            </a: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nih</a:t>
            </a:r>
            <a:r>
              <a:rPr lang="el-GR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.</a:t>
            </a: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gov</a:t>
            </a:r>
            <a:r>
              <a:rPr lang="el-GR" sz="1400" u="sng" dirty="0">
                <a:solidFill>
                  <a:srgbClr val="0563C1"/>
                </a:solidFill>
                <a:latin typeface="Calibri"/>
                <a:cs typeface="Arial"/>
                <a:hlinkClick r:id="rId19"/>
              </a:rPr>
              <a:t>/38895302/</a:t>
            </a:r>
            <a:r>
              <a:rPr lang="el-GR" sz="1400" dirty="0">
                <a:latin typeface="Calibri"/>
                <a:cs typeface="Arial"/>
              </a:rPr>
              <a:t>​</a:t>
            </a:r>
            <a:endParaRPr lang="el-GR" sz="1400">
              <a:latin typeface="Calibri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GB" sz="1400" u="sng" dirty="0">
                <a:solidFill>
                  <a:srgbClr val="0563C1"/>
                </a:solidFill>
                <a:latin typeface="Calibri"/>
                <a:cs typeface="Arial"/>
                <a:hlinkClick r:id="rId20"/>
              </a:rPr>
              <a:t>https://ec.europa.eu/health/scientific_committees/scheer/docs/sunbeds_co200_en.pdf</a:t>
            </a:r>
            <a:r>
              <a:rPr lang="en-GB" sz="1400" dirty="0">
                <a:latin typeface="Calibri"/>
                <a:cs typeface="Arial"/>
              </a:rPr>
              <a:t>​</a:t>
            </a:r>
            <a:endParaRPr lang="en-GB" sz="1400">
              <a:latin typeface="Calibri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2"/>
              </a:rPr>
              <a:t>https://pmc.ncbi.nlm.nih.gov/articles/PMC9689757/</a:t>
            </a:r>
            <a:r>
              <a:rPr lang="en-US" sz="1400" dirty="0">
                <a:latin typeface="Calibri"/>
                <a:cs typeface="Arial"/>
              </a:rPr>
              <a:t>​</a:t>
            </a:r>
            <a:endParaRPr lang="en-US" sz="1400">
              <a:latin typeface="Calibri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GB" sz="1400" u="sng" dirty="0">
                <a:solidFill>
                  <a:srgbClr val="0563C1"/>
                </a:solidFill>
                <a:latin typeface="Calibri"/>
                <a:cs typeface="Arial"/>
                <a:hlinkClick r:id="rId21"/>
              </a:rPr>
              <a:t>https://myhealth.alberta.ca/Health/pages/conditions.aspx?hwid=zm2440</a:t>
            </a:r>
            <a:r>
              <a:rPr lang="en-GB" sz="1400" dirty="0">
                <a:latin typeface="Calibri"/>
                <a:cs typeface="Arial"/>
              </a:rPr>
              <a:t>​</a:t>
            </a:r>
            <a:endParaRPr lang="en-GB" sz="1400">
              <a:latin typeface="Calibri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l-GR" sz="1400" u="sng" dirty="0">
                <a:solidFill>
                  <a:srgbClr val="0563C1"/>
                </a:solidFill>
                <a:latin typeface="Calibri"/>
                <a:cs typeface="Arial"/>
                <a:hlinkClick r:id="rId22"/>
              </a:rPr>
              <a:t>https://www.fda.gov/radiation-emitting-products/tanning/risks-tanning#3</a:t>
            </a:r>
            <a:r>
              <a:rPr lang="en-GB" sz="1400" dirty="0">
                <a:latin typeface="Calibri"/>
                <a:cs typeface="Arial"/>
              </a:rPr>
              <a:t>​</a:t>
            </a:r>
            <a:endParaRPr lang="en-GB" sz="1400">
              <a:latin typeface="Calibri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23"/>
              </a:rPr>
              <a:t>https://pubmed.ncbi.nlm.nih.gov/39560341/</a:t>
            </a:r>
            <a:r>
              <a:rPr lang="en-GB" sz="1400" dirty="0">
                <a:latin typeface="Calibri"/>
                <a:cs typeface="Arial"/>
              </a:rPr>
              <a:t>​</a:t>
            </a:r>
            <a:endParaRPr lang="en-GB" sz="1400">
              <a:latin typeface="Calibri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24"/>
              </a:rPr>
              <a:t>https://pubmed.ncbi.nlm.nih.gov/28921044/</a:t>
            </a:r>
            <a:r>
              <a:rPr lang="en-GB" sz="1400" dirty="0">
                <a:latin typeface="Calibri"/>
                <a:cs typeface="Arial"/>
              </a:rPr>
              <a:t>​</a:t>
            </a:r>
            <a:endParaRPr lang="en-GB" sz="1400">
              <a:latin typeface="Calibri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1400" u="sng" dirty="0">
                <a:solidFill>
                  <a:srgbClr val="0563C1"/>
                </a:solidFill>
                <a:latin typeface="Calibri"/>
                <a:cs typeface="Arial"/>
                <a:hlinkClick r:id="rId25"/>
              </a:rPr>
              <a:t>https://pubmed.ncbi.nlm.nih.gov/39680097/</a:t>
            </a:r>
            <a:r>
              <a:rPr lang="en-US" sz="1400" dirty="0">
                <a:latin typeface="Calibri"/>
                <a:cs typeface="Arial"/>
              </a:rPr>
              <a:t>​</a:t>
            </a:r>
            <a:endParaRPr lang="en-US" sz="1400" dirty="0">
              <a:latin typeface="Calibri"/>
              <a:ea typeface="Calibri"/>
              <a:cs typeface="Arial"/>
            </a:endParaRPr>
          </a:p>
          <a:p>
            <a:pPr marL="228600" indent="-228600">
              <a:buFont typeface="Arial,Sans-Serif"/>
              <a:buChar char="•"/>
            </a:pPr>
            <a:r>
              <a:rPr lang="en-US" sz="1100" dirty="0">
                <a:latin typeface="Calibri"/>
                <a:cs typeface="Arial"/>
              </a:rPr>
              <a:t>​</a:t>
            </a:r>
            <a:endParaRPr lang="en-US" sz="1100" dirty="0"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2682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961152-381E-D654-15E9-7C4F09608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376" y="408185"/>
            <a:ext cx="9545594" cy="5486400"/>
          </a:xfrm>
        </p:spPr>
        <p:txBody>
          <a:bodyPr/>
          <a:lstStyle/>
          <a:p>
            <a:r>
              <a:rPr lang="en-US" err="1"/>
              <a:t>Ευχ</a:t>
            </a:r>
            <a:r>
              <a:rPr lang="en-US"/>
              <a:t>α</a:t>
            </a:r>
            <a:r>
              <a:rPr lang="en-US" err="1"/>
              <a:t>ριστούμε</a:t>
            </a:r>
            <a:r>
              <a:rPr lang="en-US"/>
              <a:t> </a:t>
            </a:r>
            <a:r>
              <a:rPr lang="en-US" err="1"/>
              <a:t>γι</a:t>
            </a:r>
            <a:r>
              <a:rPr lang="en-US"/>
              <a:t>α </a:t>
            </a:r>
            <a:r>
              <a:rPr lang="en-US" err="1"/>
              <a:t>τη</a:t>
            </a:r>
            <a:r>
              <a:rPr lang="en-US"/>
              <a:t> π</a:t>
            </a:r>
            <a:r>
              <a:rPr lang="en-US" err="1"/>
              <a:t>ροσοχή</a:t>
            </a:r>
            <a:r>
              <a:rPr lang="en-US"/>
              <a:t> σας!</a:t>
            </a:r>
          </a:p>
        </p:txBody>
      </p:sp>
    </p:spTree>
    <p:extLst>
      <p:ext uri="{BB962C8B-B14F-4D97-AF65-F5344CB8AC3E}">
        <p14:creationId xmlns:p14="http://schemas.microsoft.com/office/powerpoint/2010/main" val="3303844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B5615DA-C0A9-7D1B-3BD8-EC3F3927E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4751" y="557067"/>
            <a:ext cx="6184556" cy="1064741"/>
          </a:xfrm>
        </p:spPr>
        <p:txBody>
          <a:bodyPr>
            <a:normAutofit/>
          </a:bodyPr>
          <a:lstStyle/>
          <a:p>
            <a:r>
              <a:rPr lang="el-GR" err="1"/>
              <a:t>Solarium</a:t>
            </a:r>
            <a:r>
              <a:rPr lang="el-GR"/>
              <a:t> και θεραπευτική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C08B835-3808-43D3-36EA-F3E9EF9459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70525" y="1216094"/>
            <a:ext cx="5513247" cy="4905631"/>
          </a:xfrm>
          <a:noFill/>
        </p:spPr>
        <p:txBody>
          <a:bodyPr/>
          <a:lstStyle/>
          <a:p>
            <a:r>
              <a:rPr lang="el-GR" b="1" dirty="0">
                <a:ea typeface="Source Sans Pro Light"/>
              </a:rPr>
              <a:t>Αντιφλεγμονώδεις </a:t>
            </a:r>
            <a:r>
              <a:rPr lang="el-GR" dirty="0">
                <a:ea typeface="Source Sans Pro Light"/>
              </a:rPr>
              <a:t>δράσεις (</a:t>
            </a:r>
            <a:r>
              <a:rPr lang="el-GR" b="1" dirty="0">
                <a:ea typeface="Source Sans Pro Light"/>
              </a:rPr>
              <a:t>UVA</a:t>
            </a:r>
            <a:r>
              <a:rPr lang="el-GR" dirty="0">
                <a:ea typeface="Source Sans Pro Light"/>
              </a:rPr>
              <a:t> παραγωγή αντιοξειδωτικών, μείωση </a:t>
            </a:r>
            <a:r>
              <a:rPr lang="el-GR" dirty="0" err="1">
                <a:ea typeface="Source Sans Pro Light"/>
              </a:rPr>
              <a:t>ανοσοκυττάρων</a:t>
            </a:r>
            <a:r>
              <a:rPr lang="el-GR" dirty="0">
                <a:ea typeface="Source Sans Pro Light"/>
              </a:rPr>
              <a:t> στο αίμα CD3/CD4, </a:t>
            </a:r>
            <a:r>
              <a:rPr lang="el-GR" b="1" dirty="0">
                <a:ea typeface="Source Sans Pro Light"/>
              </a:rPr>
              <a:t>UVB</a:t>
            </a:r>
            <a:r>
              <a:rPr lang="el-GR" dirty="0">
                <a:ea typeface="Source Sans Pro Light"/>
              </a:rPr>
              <a:t> </a:t>
            </a:r>
            <a:r>
              <a:rPr lang="el-GR" sz="1500" dirty="0">
                <a:solidFill>
                  <a:srgbClr val="040C28"/>
                </a:solidFill>
                <a:ea typeface="+mn-lt"/>
                <a:cs typeface="+mn-lt"/>
              </a:rPr>
              <a:t>↓ </a:t>
            </a:r>
            <a:r>
              <a:rPr lang="el-GR" dirty="0" err="1">
                <a:solidFill>
                  <a:srgbClr val="040C28"/>
                </a:solidFill>
                <a:ea typeface="+mn-lt"/>
                <a:cs typeface="+mn-lt"/>
              </a:rPr>
              <a:t>Langerhans</a:t>
            </a:r>
            <a:r>
              <a:rPr lang="el-GR" dirty="0">
                <a:solidFill>
                  <a:srgbClr val="040C28"/>
                </a:solidFill>
                <a:ea typeface="+mn-lt"/>
                <a:cs typeface="+mn-lt"/>
              </a:rPr>
              <a:t>) </a:t>
            </a:r>
          </a:p>
          <a:p>
            <a:r>
              <a:rPr lang="el-GR" dirty="0">
                <a:solidFill>
                  <a:srgbClr val="040C28"/>
                </a:solidFill>
                <a:ea typeface="Source Sans Pro Light"/>
              </a:rPr>
              <a:t>Χρήση σε </a:t>
            </a:r>
            <a:r>
              <a:rPr lang="el-GR" b="1" dirty="0">
                <a:solidFill>
                  <a:srgbClr val="040C28"/>
                </a:solidFill>
                <a:ea typeface="Source Sans Pro Light"/>
              </a:rPr>
              <a:t>δερματολογικές παθήσεις</a:t>
            </a:r>
            <a:r>
              <a:rPr lang="el-GR" dirty="0">
                <a:solidFill>
                  <a:srgbClr val="040C28"/>
                </a:solidFill>
                <a:ea typeface="Source Sans Pro Light"/>
              </a:rPr>
              <a:t>: εναλλακτική μορφή φωτοθεραπείας πχ για ψωρίαση. Ωστόσο, περιορισμένα στοιχεία! </a:t>
            </a:r>
          </a:p>
          <a:p>
            <a:r>
              <a:rPr lang="el-GR" dirty="0">
                <a:solidFill>
                  <a:srgbClr val="040C28"/>
                </a:solidFill>
                <a:ea typeface="Source Sans Pro Light"/>
              </a:rPr>
              <a:t>Αυξημένοι</a:t>
            </a:r>
            <a:r>
              <a:rPr lang="el-GR" b="1" dirty="0">
                <a:solidFill>
                  <a:srgbClr val="040C28"/>
                </a:solidFill>
                <a:ea typeface="Source Sans Pro Light"/>
              </a:rPr>
              <a:t> κίνδυνοι</a:t>
            </a:r>
          </a:p>
          <a:p>
            <a:r>
              <a:rPr lang="el-GR" dirty="0">
                <a:solidFill>
                  <a:srgbClr val="040C28"/>
                </a:solidFill>
                <a:ea typeface="Source Sans Pro Light"/>
              </a:rPr>
              <a:t>Προβλήματα </a:t>
            </a:r>
            <a:r>
              <a:rPr lang="el-GR" b="1" dirty="0">
                <a:solidFill>
                  <a:srgbClr val="040C28"/>
                </a:solidFill>
                <a:ea typeface="Source Sans Pro Light"/>
              </a:rPr>
              <a:t>τυποποίησης</a:t>
            </a:r>
            <a:r>
              <a:rPr lang="el-GR" dirty="0">
                <a:solidFill>
                  <a:srgbClr val="040C28"/>
                </a:solidFill>
                <a:ea typeface="Source Sans Pro Light"/>
              </a:rPr>
              <a:t> και </a:t>
            </a:r>
            <a:r>
              <a:rPr lang="el-GR" b="1" dirty="0">
                <a:solidFill>
                  <a:srgbClr val="040C28"/>
                </a:solidFill>
                <a:ea typeface="Source Sans Pro Light"/>
              </a:rPr>
              <a:t>ασφάλειας</a:t>
            </a:r>
            <a:r>
              <a:rPr lang="el-GR" dirty="0">
                <a:solidFill>
                  <a:srgbClr val="040C28"/>
                </a:solidFill>
                <a:ea typeface="Source Sans Pro Light"/>
              </a:rPr>
              <a:t> (μεγάλη ποικιλία έντασης)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97E5D1F-5870-1315-8853-B20815D3B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Εικόνα 8" descr="Priorities Icon #13435 - Free Icons Library">
            <a:extLst>
              <a:ext uri="{FF2B5EF4-FFF2-40B4-BE49-F238E27FC236}">
                <a16:creationId xmlns:a16="http://schemas.microsoft.com/office/drawing/2014/main" id="{844FEC18-771B-A321-E3FC-1FFE7A9C1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006" y="5397844"/>
            <a:ext cx="716692" cy="7166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03E1D7-54DE-A084-0B7C-033A451753E4}"/>
              </a:ext>
            </a:extLst>
          </p:cNvPr>
          <p:cNvSpPr txBox="1"/>
          <p:nvPr/>
        </p:nvSpPr>
        <p:spPr>
          <a:xfrm>
            <a:off x="6812581" y="2743296"/>
            <a:ext cx="4431955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>
                <a:ea typeface="Source Sans Pro Light"/>
              </a:rPr>
              <a:t>Χρήση ειδικών ιατρικών συσκευών </a:t>
            </a:r>
            <a:r>
              <a:rPr lang="el-GR" b="1">
                <a:ea typeface="Source Sans Pro Light"/>
              </a:rPr>
              <a:t>φωτοθεραπείας</a:t>
            </a:r>
            <a:r>
              <a:rPr lang="el-GR">
                <a:ea typeface="Source Sans Pro Light"/>
              </a:rPr>
              <a:t> και όχι χρήση </a:t>
            </a:r>
            <a:r>
              <a:rPr lang="el-GR" err="1">
                <a:ea typeface="Source Sans Pro Light"/>
              </a:rPr>
              <a:t>solarium</a:t>
            </a:r>
            <a:r>
              <a:rPr lang="el-GR">
                <a:ea typeface="Source Sans Pro Light"/>
              </a:rPr>
              <a:t> χωρίς ιατρική παρακολούθηση!(UVB+PUVA)</a:t>
            </a:r>
          </a:p>
        </p:txBody>
      </p:sp>
      <p:pic>
        <p:nvPicPr>
          <p:cNvPr id="11" name="Εικόνα 10" descr="Danger - Free signaling icons">
            <a:extLst>
              <a:ext uri="{FF2B5EF4-FFF2-40B4-BE49-F238E27FC236}">
                <a16:creationId xmlns:a16="http://schemas.microsoft.com/office/drawing/2014/main" id="{22C7922B-31A2-56CC-5134-1BE543AB7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0059" y="4604950"/>
            <a:ext cx="335693" cy="325396"/>
          </a:xfrm>
          <a:prstGeom prst="rect">
            <a:avLst/>
          </a:prstGeom>
        </p:spPr>
      </p:pic>
      <p:pic>
        <p:nvPicPr>
          <p:cNvPr id="12" name="Εικόνα 11" descr="Danger - Free signaling icons">
            <a:extLst>
              <a:ext uri="{FF2B5EF4-FFF2-40B4-BE49-F238E27FC236}">
                <a16:creationId xmlns:a16="http://schemas.microsoft.com/office/drawing/2014/main" id="{A8D4A6E9-EEA9-E9A5-A4D5-5B57464C5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356" y="5397843"/>
            <a:ext cx="325395" cy="3253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0290ABD-5933-3BFE-2BA3-FA8989BE051F}"/>
              </a:ext>
            </a:extLst>
          </p:cNvPr>
          <p:cNvSpPr txBox="1"/>
          <p:nvPr/>
        </p:nvSpPr>
        <p:spPr>
          <a:xfrm>
            <a:off x="7369852" y="4664812"/>
            <a:ext cx="274319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>
                <a:ea typeface="Source Sans Pro Light"/>
              </a:rPr>
              <a:t>Υπερβολικά υψηλή UV</a:t>
            </a:r>
          </a:p>
          <a:p>
            <a:endParaRPr lang="el-GR">
              <a:ea typeface="Source Sans Pro Light"/>
            </a:endParaRPr>
          </a:p>
          <a:p>
            <a:r>
              <a:rPr lang="el-GR">
                <a:ea typeface="Source Sans Pro Light"/>
              </a:rPr>
              <a:t>Μη συμμόρφωση με τους κανονισμούς </a:t>
            </a:r>
          </a:p>
        </p:txBody>
      </p:sp>
    </p:spTree>
    <p:extLst>
      <p:ext uri="{BB962C8B-B14F-4D97-AF65-F5344CB8AC3E}">
        <p14:creationId xmlns:p14="http://schemas.microsoft.com/office/powerpoint/2010/main" val="1430726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48B46A7-FB24-DDDC-8751-D1E55E681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83920"/>
            <a:ext cx="4114800" cy="477383"/>
          </a:xfrm>
        </p:spPr>
        <p:txBody>
          <a:bodyPr>
            <a:normAutofit fontScale="90000"/>
          </a:bodyPr>
          <a:lstStyle/>
          <a:p>
            <a:r>
              <a:rPr lang="el-GR"/>
              <a:t>Μαύρισμα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B6EE015-983A-D94F-828D-F5A4330D14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182602" y="2273644"/>
            <a:ext cx="5602202" cy="422601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>
                <a:ea typeface="+mn-lt"/>
                <a:cs typeface="+mn-lt"/>
              </a:rPr>
              <a:t>Το μαύρισμα = παραγωγής </a:t>
            </a:r>
            <a:r>
              <a:rPr lang="el-GR" b="1">
                <a:ea typeface="+mn-lt"/>
                <a:cs typeface="+mn-lt"/>
              </a:rPr>
              <a:t>μελανίνης</a:t>
            </a:r>
            <a:r>
              <a:rPr lang="el-GR">
                <a:ea typeface="+mn-lt"/>
                <a:cs typeface="+mn-lt"/>
              </a:rPr>
              <a:t> από τα </a:t>
            </a:r>
            <a:r>
              <a:rPr lang="el-GR" err="1">
                <a:ea typeface="+mn-lt"/>
                <a:cs typeface="+mn-lt"/>
              </a:rPr>
              <a:t>μελανοκύτταρα</a:t>
            </a:r>
            <a:r>
              <a:rPr lang="el-GR">
                <a:ea typeface="+mn-lt"/>
                <a:cs typeface="+mn-lt"/>
              </a:rPr>
              <a:t> μετά από έκθεση σε υπεριώδη ακτινοβολία (UVR).</a:t>
            </a:r>
          </a:p>
          <a:p>
            <a:pPr marL="285750" indent="-285750">
              <a:buFont typeface="Arial"/>
              <a:buChar char="•"/>
            </a:pPr>
            <a:r>
              <a:rPr lang="el-GR" b="1" err="1">
                <a:ea typeface="+mn-lt"/>
                <a:cs typeface="+mn-lt"/>
              </a:rPr>
              <a:t>ευμελανίνη</a:t>
            </a:r>
            <a:r>
              <a:rPr lang="el-GR" b="1">
                <a:ea typeface="+mn-lt"/>
                <a:cs typeface="+mn-lt"/>
              </a:rPr>
              <a:t> (καφέ-μαύρη):</a:t>
            </a:r>
            <a:r>
              <a:rPr lang="el-GR">
                <a:ea typeface="+mn-lt"/>
                <a:cs typeface="+mn-lt"/>
              </a:rPr>
              <a:t>προστατευτική δράση.</a:t>
            </a:r>
          </a:p>
          <a:p>
            <a:pPr marL="285750" indent="-285750">
              <a:buFont typeface="Arial"/>
              <a:buChar char="•"/>
            </a:pPr>
            <a:r>
              <a:rPr lang="el-GR" b="1" err="1">
                <a:ea typeface="+mn-lt"/>
                <a:cs typeface="+mn-lt"/>
              </a:rPr>
              <a:t>φαιομελανίνη</a:t>
            </a:r>
            <a:r>
              <a:rPr lang="el-GR" b="1">
                <a:ea typeface="+mn-lt"/>
                <a:cs typeface="+mn-lt"/>
              </a:rPr>
              <a:t> (κίτρινη-κόκκινη):</a:t>
            </a:r>
            <a:r>
              <a:rPr lang="el-GR">
                <a:ea typeface="+mn-lt"/>
                <a:cs typeface="+mn-lt"/>
              </a:rPr>
              <a:t> πιο ευαίσθητη στην ακτινοβολία.  Παραγωγή </a:t>
            </a:r>
            <a:r>
              <a:rPr lang="el-GR" i="1">
                <a:ea typeface="+mn-lt"/>
                <a:cs typeface="+mn-lt"/>
              </a:rPr>
              <a:t>ROS</a:t>
            </a:r>
            <a:r>
              <a:rPr lang="el-GR">
                <a:ea typeface="+mn-lt"/>
                <a:cs typeface="+mn-lt"/>
              </a:rPr>
              <a:t> → </a:t>
            </a:r>
            <a:r>
              <a:rPr lang="el-GR" u="sng">
                <a:ea typeface="+mn-lt"/>
                <a:cs typeface="+mn-lt"/>
              </a:rPr>
              <a:t>οξειδωτικό στρες</a:t>
            </a:r>
            <a:r>
              <a:rPr lang="el-GR">
                <a:ea typeface="+mn-lt"/>
                <a:cs typeface="+mn-lt"/>
              </a:rPr>
              <a:t> και </a:t>
            </a:r>
            <a:r>
              <a:rPr lang="el-GR" u="sng">
                <a:ea typeface="+mn-lt"/>
                <a:cs typeface="+mn-lt"/>
              </a:rPr>
              <a:t>βλάβες στο DNA. </a:t>
            </a:r>
            <a:endParaRPr lang="el-GR" u="sng">
              <a:ea typeface="Source Sans Pro Light"/>
            </a:endParaRPr>
          </a:p>
          <a:p>
            <a:endParaRPr lang="el-GR">
              <a:solidFill>
                <a:srgbClr val="595959"/>
              </a:solidFill>
              <a:ea typeface="+mn-lt"/>
              <a:cs typeface="+mn-lt"/>
            </a:endParaRPr>
          </a:p>
          <a:p>
            <a:endParaRPr lang="el-GR">
              <a:solidFill>
                <a:srgbClr val="595959"/>
              </a:solidFill>
              <a:ea typeface="+mn-lt"/>
              <a:cs typeface="+mn-lt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D54F0087-D9A0-57AC-0C85-C461B90EB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Εικόνα 4" descr="Tanning - Free holidays icons">
            <a:extLst>
              <a:ext uri="{FF2B5EF4-FFF2-40B4-BE49-F238E27FC236}">
                <a16:creationId xmlns:a16="http://schemas.microsoft.com/office/drawing/2014/main" id="{12AB0B2F-9911-0C23-FF6D-CA929FE43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952" y="625647"/>
            <a:ext cx="829964" cy="809369"/>
          </a:xfrm>
          <a:prstGeom prst="rect">
            <a:avLst/>
          </a:prstGeom>
        </p:spPr>
      </p:pic>
      <p:pic>
        <p:nvPicPr>
          <p:cNvPr id="7" name="Εικόνα 6" descr="Umbrella - Free icons">
            <a:extLst>
              <a:ext uri="{FF2B5EF4-FFF2-40B4-BE49-F238E27FC236}">
                <a16:creationId xmlns:a16="http://schemas.microsoft.com/office/drawing/2014/main" id="{D40F3A39-CB63-BF2C-4747-918D5EC3D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295" y="4506423"/>
            <a:ext cx="531341" cy="5828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B7C478-197C-DC6E-E2CD-EA4E0790F179}"/>
              </a:ext>
            </a:extLst>
          </p:cNvPr>
          <p:cNvSpPr txBox="1"/>
          <p:nvPr/>
        </p:nvSpPr>
        <p:spPr>
          <a:xfrm>
            <a:off x="7010401" y="2881183"/>
            <a:ext cx="4658495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>
                <a:solidFill>
                  <a:srgbClr val="595959"/>
                </a:solidFill>
              </a:rPr>
              <a:t>Η παραγόμενη μελανίνη μεταφέρεται από τα </a:t>
            </a:r>
            <a:r>
              <a:rPr lang="el-GR" sz="2000" b="1" err="1">
                <a:solidFill>
                  <a:srgbClr val="595959"/>
                </a:solidFill>
              </a:rPr>
              <a:t>μελανοκύτταρα</a:t>
            </a:r>
            <a:r>
              <a:rPr lang="el-GR" sz="2000">
                <a:solidFill>
                  <a:srgbClr val="595959"/>
                </a:solidFill>
              </a:rPr>
              <a:t> στα </a:t>
            </a:r>
            <a:r>
              <a:rPr lang="el-GR" sz="2000" b="1" err="1">
                <a:solidFill>
                  <a:srgbClr val="595959"/>
                </a:solidFill>
              </a:rPr>
              <a:t>κερατινοκύτταρα</a:t>
            </a:r>
            <a:r>
              <a:rPr lang="el-GR" sz="2000">
                <a:solidFill>
                  <a:srgbClr val="595959"/>
                </a:solidFill>
              </a:rPr>
              <a:t>, μέσω των </a:t>
            </a:r>
            <a:r>
              <a:rPr lang="el-GR" sz="2000" err="1">
                <a:solidFill>
                  <a:srgbClr val="595959"/>
                </a:solidFill>
              </a:rPr>
              <a:t>μελανοσωμάτων</a:t>
            </a:r>
            <a:r>
              <a:rPr lang="el-GR" sz="2000">
                <a:solidFill>
                  <a:srgbClr val="595959"/>
                </a:solidFill>
              </a:rPr>
              <a:t>. </a:t>
            </a:r>
            <a:endParaRPr lang="el-GR" sz="2000">
              <a:solidFill>
                <a:srgbClr val="000000"/>
              </a:solidFill>
              <a:ea typeface="Source Sans Pro Light"/>
            </a:endParaRPr>
          </a:p>
          <a:p>
            <a:r>
              <a:rPr lang="el-GR" sz="2000" b="1" err="1">
                <a:solidFill>
                  <a:srgbClr val="595959"/>
                </a:solidFill>
              </a:rPr>
              <a:t>μελανοσώματα</a:t>
            </a:r>
            <a:r>
              <a:rPr lang="el-GR" sz="2000">
                <a:solidFill>
                  <a:srgbClr val="595959"/>
                </a:solidFill>
              </a:rPr>
              <a:t> = </a:t>
            </a:r>
            <a:r>
              <a:rPr lang="el-GR" sz="2000" b="1">
                <a:solidFill>
                  <a:srgbClr val="595959"/>
                </a:solidFill>
              </a:rPr>
              <a:t>ομπρέλες</a:t>
            </a:r>
            <a:r>
              <a:rPr lang="el-GR" sz="2000">
                <a:solidFill>
                  <a:srgbClr val="595959"/>
                </a:solidFill>
              </a:rPr>
              <a:t> </a:t>
            </a:r>
            <a:endParaRPr lang="el-GR" sz="2000">
              <a:solidFill>
                <a:srgbClr val="000000"/>
              </a:solidFill>
              <a:ea typeface="Source Sans Pro Light"/>
            </a:endParaRPr>
          </a:p>
          <a:p>
            <a:r>
              <a:rPr lang="el-GR" sz="2000">
                <a:solidFill>
                  <a:srgbClr val="595959"/>
                </a:solidFill>
              </a:rPr>
              <a:t>απορροφούν ηλιακή ακτινοβολία.</a:t>
            </a:r>
            <a:endParaRPr lang="el-GR" sz="2000">
              <a:ea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316595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 descr="Εικόνα που περιέχει διάγραμμα, χάρτης, clipart&#10;&#10;Περιγραφή που δημιουργήθηκε αυτόματα">
            <a:extLst>
              <a:ext uri="{FF2B5EF4-FFF2-40B4-BE49-F238E27FC236}">
                <a16:creationId xmlns:a16="http://schemas.microsoft.com/office/drawing/2014/main" id="{D8E7BBA7-6BA5-D10F-7D19-E7375458CC3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tretch/>
        </p:blipFill>
        <p:spPr>
          <a:xfrm>
            <a:off x="2217081" y="472733"/>
            <a:ext cx="7760829" cy="5913801"/>
          </a:xfrm>
          <a:noFill/>
        </p:spPr>
      </p:pic>
      <p:sp>
        <p:nvSpPr>
          <p:cNvPr id="4" name="Θέση αριθμού διαφάνειας 3" hidden="1">
            <a:extLst>
              <a:ext uri="{FF2B5EF4-FFF2-40B4-BE49-F238E27FC236}">
                <a16:creationId xmlns:a16="http://schemas.microsoft.com/office/drawing/2014/main" id="{BC5380E0-3BD4-0C62-C4EE-66C2770B76C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34400" y="6121252"/>
            <a:ext cx="27432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09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694FC22-ECE6-4C05-15BE-6E8985CF4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83920"/>
            <a:ext cx="4114800" cy="827491"/>
          </a:xfrm>
        </p:spPr>
        <p:txBody>
          <a:bodyPr/>
          <a:lstStyle/>
          <a:p>
            <a:r>
              <a:rPr lang="el-GR" dirty="0"/>
              <a:t>UVA-UVB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CB58E35-E0BB-4339-1303-FD374783DAF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127630" y="729049"/>
            <a:ext cx="7146795" cy="5214551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285750" indent="-285750">
              <a:buChar char="•"/>
            </a:pPr>
            <a:r>
              <a:rPr lang="el-GR" dirty="0">
                <a:ea typeface="Source Sans Pro Light"/>
              </a:rPr>
              <a:t>Πιο ισχυρή έκθεση σε </a:t>
            </a:r>
            <a:r>
              <a:rPr lang="el-GR" b="1" dirty="0">
                <a:ea typeface="Source Sans Pro Light"/>
              </a:rPr>
              <a:t>UVA/UVB</a:t>
            </a:r>
            <a:r>
              <a:rPr lang="el-GR" dirty="0">
                <a:ea typeface="Source Sans Pro Light"/>
              </a:rPr>
              <a:t> ακτινοβολία σε σχέση με τον ήλιο</a:t>
            </a:r>
          </a:p>
          <a:p>
            <a:r>
              <a:rPr lang="el-GR" b="1" dirty="0">
                <a:ea typeface="Source Sans Pro Light"/>
              </a:rPr>
              <a:t>UVA</a:t>
            </a:r>
            <a:r>
              <a:rPr lang="el-GR" dirty="0">
                <a:ea typeface="Source Sans Pro Light"/>
              </a:rPr>
              <a:t>  1</a:t>
            </a:r>
            <a:r>
              <a:rPr lang="el-GR" b="1" dirty="0">
                <a:ea typeface="Source Sans Pro Light"/>
              </a:rPr>
              <a:t>) </a:t>
            </a:r>
            <a:r>
              <a:rPr lang="el-GR" b="1" err="1">
                <a:ea typeface="Source Sans Pro Light"/>
              </a:rPr>
              <a:t>Φωτογήρανση</a:t>
            </a:r>
            <a:r>
              <a:rPr lang="el-GR" b="1" dirty="0">
                <a:ea typeface="Source Sans Pro Light"/>
              </a:rPr>
              <a:t>:</a:t>
            </a:r>
            <a:r>
              <a:rPr lang="el-GR" dirty="0">
                <a:ea typeface="Source Sans Pro Light"/>
              </a:rPr>
              <a:t> Βαθιά διείσδυση --&gt; αλλοιώσεις </a:t>
            </a:r>
            <a:r>
              <a:rPr lang="el-GR" err="1">
                <a:ea typeface="Source Sans Pro Light"/>
              </a:rPr>
              <a:t>ινοβλάστες</a:t>
            </a:r>
            <a:endParaRPr lang="el-GR">
              <a:ea typeface="Source Sans Pro Light"/>
            </a:endParaRPr>
          </a:p>
          <a:p>
            <a:r>
              <a:rPr lang="el-GR" dirty="0">
                <a:ea typeface="Source Sans Pro Light"/>
              </a:rPr>
              <a:t> </a:t>
            </a:r>
            <a:r>
              <a:rPr lang="el-GR" u="sng" dirty="0">
                <a:ea typeface="Source Sans Pro Light"/>
              </a:rPr>
              <a:t>δημιουργία ROS</a:t>
            </a:r>
            <a:r>
              <a:rPr lang="el-GR" dirty="0">
                <a:ea typeface="Source Sans Pro Light"/>
              </a:rPr>
              <a:t> --&gt;καταστροφή κολλαγόνου και </a:t>
            </a:r>
            <a:r>
              <a:rPr lang="el-GR" err="1">
                <a:ea typeface="Source Sans Pro Light"/>
              </a:rPr>
              <a:t>ελαστίνης</a:t>
            </a:r>
            <a:r>
              <a:rPr lang="el-GR" dirty="0">
                <a:ea typeface="Source Sans Pro Light"/>
              </a:rPr>
              <a:t> ,DNA βλάβη</a:t>
            </a:r>
            <a:endParaRPr lang="el-GR"/>
          </a:p>
          <a:p>
            <a:r>
              <a:rPr lang="el-GR" u="sng" dirty="0">
                <a:ea typeface="Source Sans Pro Light"/>
              </a:rPr>
              <a:t>MMP-1</a:t>
            </a:r>
            <a:r>
              <a:rPr lang="el-GR" dirty="0">
                <a:ea typeface="Source Sans Pro Light"/>
              </a:rPr>
              <a:t> --&gt; Διάσπαση κολλαγόνου Ι, ΙΙΙ συμβάλλοντας σε ρυτίδες και μείωση ελαστικότητας </a:t>
            </a:r>
          </a:p>
          <a:p>
            <a:r>
              <a:rPr lang="el-GR" dirty="0">
                <a:ea typeface="Source Sans Pro Light"/>
              </a:rPr>
              <a:t>2)</a:t>
            </a:r>
            <a:r>
              <a:rPr lang="el-GR" b="1" dirty="0">
                <a:ea typeface="Source Sans Pro Light"/>
              </a:rPr>
              <a:t>Μαύρισμα</a:t>
            </a:r>
            <a:r>
              <a:rPr lang="el-GR" i="1" dirty="0">
                <a:ea typeface="Source Sans Pro Light"/>
              </a:rPr>
              <a:t> :</a:t>
            </a:r>
            <a:r>
              <a:rPr lang="el-GR" dirty="0">
                <a:ea typeface="Source Sans Pro Light"/>
              </a:rPr>
              <a:t> Άμεσο/παροδικό μαύρισμα, οξείδωση υπάρχουσας μελανίνης. </a:t>
            </a:r>
          </a:p>
          <a:p>
            <a:endParaRPr lang="el-GR" dirty="0">
              <a:ea typeface="Source Sans Pro Light"/>
            </a:endParaRPr>
          </a:p>
          <a:p>
            <a:r>
              <a:rPr lang="el-GR" b="1" dirty="0">
                <a:ea typeface="Source Sans Pro Light"/>
              </a:rPr>
              <a:t>UVB</a:t>
            </a:r>
            <a:r>
              <a:rPr lang="el-GR" dirty="0">
                <a:ea typeface="Source Sans Pro Light"/>
              </a:rPr>
              <a:t> </a:t>
            </a:r>
            <a:r>
              <a:rPr lang="el-GR" b="1" dirty="0">
                <a:ea typeface="Source Sans Pro Light"/>
              </a:rPr>
              <a:t>1)Καθυστερημένο μαύρισμα</a:t>
            </a:r>
            <a:r>
              <a:rPr lang="el-GR" i="1" dirty="0">
                <a:ea typeface="Source Sans Pro Light"/>
              </a:rPr>
              <a:t>. </a:t>
            </a:r>
            <a:r>
              <a:rPr lang="el-GR" dirty="0">
                <a:ea typeface="Source Sans Pro Light"/>
              </a:rPr>
              <a:t>Νέα μελανίνη, προστασία από περαιτέρω UV βλάβες.  Εγκαύματα</a:t>
            </a:r>
          </a:p>
          <a:p>
            <a:r>
              <a:rPr lang="el-GR" i="1" dirty="0">
                <a:ea typeface="Source Sans Pro Light"/>
              </a:rPr>
              <a:t>2)</a:t>
            </a:r>
            <a:r>
              <a:rPr lang="el-GR" b="1" dirty="0">
                <a:ea typeface="Source Sans Pro Light"/>
              </a:rPr>
              <a:t> </a:t>
            </a:r>
            <a:r>
              <a:rPr lang="el-GR" b="1" err="1">
                <a:ea typeface="Source Sans Pro Light"/>
              </a:rPr>
              <a:t>Φωτογήρανση</a:t>
            </a:r>
            <a:r>
              <a:rPr lang="el-GR" b="1" dirty="0">
                <a:ea typeface="Source Sans Pro Light"/>
              </a:rPr>
              <a:t> </a:t>
            </a:r>
            <a:r>
              <a:rPr lang="el-GR" dirty="0">
                <a:ea typeface="Source Sans Pro Light"/>
              </a:rPr>
              <a:t>: Πιο επιφανειακές βλάβες, δεν διεισδύει στο χόριο. Δημιουργία πανάδων, επιφανειακών ρυτίδων </a:t>
            </a:r>
          </a:p>
          <a:p>
            <a:r>
              <a:rPr lang="el-GR" i="1" dirty="0">
                <a:ea typeface="Source Sans Pro Light"/>
              </a:rPr>
              <a:t>3)</a:t>
            </a:r>
            <a:r>
              <a:rPr lang="el-GR" b="1" i="1" dirty="0">
                <a:ea typeface="Source Sans Pro Light"/>
              </a:rPr>
              <a:t>DNA</a:t>
            </a:r>
            <a:r>
              <a:rPr lang="el-GR" i="1" dirty="0">
                <a:ea typeface="Source Sans Pro Light"/>
              </a:rPr>
              <a:t> </a:t>
            </a:r>
            <a:r>
              <a:rPr lang="el-GR" b="1" dirty="0">
                <a:ea typeface="Source Sans Pro Light"/>
              </a:rPr>
              <a:t>άμεσες βλάβες</a:t>
            </a:r>
          </a:p>
          <a:p>
            <a:endParaRPr lang="el-GR" dirty="0">
              <a:ea typeface="Source Sans Pro Light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6E1BA44-1F43-1A7F-09AF-51CC2F2CC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Εικόνα 4" descr="Ακτινοβολία από UVA UVB UVC υπεριώδης κεραίες κινητής τηλεφωνίας προφυλάξεις">
            <a:extLst>
              <a:ext uri="{FF2B5EF4-FFF2-40B4-BE49-F238E27FC236}">
                <a16:creationId xmlns:a16="http://schemas.microsoft.com/office/drawing/2014/main" id="{1DF0FEF2-05E5-6A3E-036A-76CC9D841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928" y="1897790"/>
            <a:ext cx="3431575" cy="368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614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A4044-A962-F766-C635-50E219700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83920"/>
            <a:ext cx="9545664" cy="791189"/>
          </a:xfrm>
        </p:spPr>
        <p:txBody>
          <a:bodyPr/>
          <a:lstStyle/>
          <a:p>
            <a:pPr algn="ctr"/>
            <a:r>
              <a:rPr lang="en-GB" b="1" dirty="0">
                <a:latin typeface="Calibri"/>
                <a:ea typeface="Calibri"/>
                <a:cs typeface="Calibri"/>
              </a:rPr>
              <a:t>Επιπ</a:t>
            </a:r>
            <a:r>
              <a:rPr lang="en-GB" b="1" dirty="0" err="1">
                <a:latin typeface="Calibri"/>
                <a:ea typeface="Calibri"/>
                <a:cs typeface="Calibri"/>
              </a:rPr>
              <a:t>τώσεις</a:t>
            </a:r>
            <a:r>
              <a:rPr lang="en-GB" b="1" dirty="0">
                <a:latin typeface="Calibri"/>
                <a:ea typeface="Calibri"/>
                <a:cs typeface="Calibri"/>
              </a:rPr>
              <a:t> </a:t>
            </a:r>
            <a:r>
              <a:rPr lang="en-GB" b="1" dirty="0" err="1">
                <a:latin typeface="Calibri"/>
                <a:ea typeface="Calibri"/>
                <a:cs typeface="Calibri"/>
              </a:rPr>
              <a:t>του</a:t>
            </a:r>
            <a:r>
              <a:rPr lang="en-GB" b="1" dirty="0">
                <a:latin typeface="Calibri"/>
                <a:ea typeface="Calibri"/>
                <a:cs typeface="Calibri"/>
              </a:rPr>
              <a:t> Solarium</a:t>
            </a:r>
            <a:endParaRPr lang="en-US" dirty="0"/>
          </a:p>
        </p:txBody>
      </p:sp>
      <p:pic>
        <p:nvPicPr>
          <p:cNvPr id="5" name="Content Placeholder 4" descr="A circular diagram with blue arrows&#10;&#10;Description automatically generated">
            <a:extLst>
              <a:ext uri="{FF2B5EF4-FFF2-40B4-BE49-F238E27FC236}">
                <a16:creationId xmlns:a16="http://schemas.microsoft.com/office/drawing/2014/main" id="{0E86C59F-6231-E8DC-899F-98725FEEA8B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050052" y="1797803"/>
            <a:ext cx="5586022" cy="432144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10FB15-C8BD-ED55-AEFC-DFA8D17DCC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7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B5F18-E169-823A-1D1A-0E5D27659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err="1">
                <a:latin typeface="Calibri"/>
                <a:ea typeface="Calibri"/>
                <a:cs typeface="Calibri"/>
              </a:rPr>
              <a:t>Μελάνωμ</a:t>
            </a:r>
            <a:r>
              <a:rPr lang="en-GB" sz="4000" b="1">
                <a:latin typeface="Calibri"/>
                <a:ea typeface="Calibri"/>
                <a:cs typeface="Calibri"/>
              </a:rPr>
              <a:t>α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34F67-ED69-66E9-68A1-EB141072092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82733" y="1207809"/>
            <a:ext cx="5302813" cy="444353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buChar char="•"/>
            </a:pPr>
            <a:r>
              <a:rPr lang="en-GB" sz="1600" dirty="0" err="1">
                <a:latin typeface="Calibri"/>
                <a:ea typeface="Calibri"/>
                <a:cs typeface="Calibri"/>
              </a:rPr>
              <a:t>Συσσώρευση</a:t>
            </a:r>
            <a:r>
              <a:rPr lang="en-GB" sz="1600" dirty="0">
                <a:latin typeface="Calibri"/>
                <a:ea typeface="Calibri"/>
                <a:cs typeface="Calibri"/>
              </a:rPr>
              <a:t> βλαβ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ών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στο</a:t>
            </a:r>
            <a:r>
              <a:rPr lang="en-GB" sz="1600" dirty="0">
                <a:latin typeface="Calibri"/>
                <a:ea typeface="Calibri"/>
                <a:cs typeface="Calibri"/>
              </a:rPr>
              <a:t> DNA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των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μελ</a:t>
            </a:r>
            <a:r>
              <a:rPr lang="en-GB" sz="1600" dirty="0">
                <a:latin typeface="Calibri"/>
                <a:ea typeface="Calibri"/>
                <a:cs typeface="Calibri"/>
              </a:rPr>
              <a:t>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νοκυττάρων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dirty="0" err="1">
                <a:latin typeface="Wingdings"/>
                <a:ea typeface="Calibri"/>
                <a:cs typeface="Calibri"/>
                <a:sym typeface="Wingdings"/>
              </a:rPr>
              <a:t>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Y</a:t>
            </a:r>
            <a:r>
              <a:rPr lang="en-GB" sz="1600" dirty="0">
                <a:latin typeface="Calibri"/>
                <a:ea typeface="Calibri"/>
                <a:cs typeface="Calibri"/>
              </a:rPr>
              <a:t>π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εύθυν</a:t>
            </a:r>
            <a:r>
              <a:rPr lang="en-GB" sz="1600" dirty="0">
                <a:latin typeface="Calibri"/>
                <a:ea typeface="Calibri"/>
                <a:cs typeface="Calibri"/>
              </a:rPr>
              <a:t>α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γι</a:t>
            </a:r>
            <a:r>
              <a:rPr lang="en-GB" sz="1600" dirty="0">
                <a:latin typeface="Calibri"/>
                <a:ea typeface="Calibri"/>
                <a:cs typeface="Calibri"/>
              </a:rPr>
              <a:t>α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την</a:t>
            </a:r>
            <a:r>
              <a:rPr lang="en-GB" sz="1600" dirty="0">
                <a:latin typeface="Calibri"/>
                <a:ea typeface="Calibri"/>
                <a:cs typeface="Calibri"/>
              </a:rPr>
              <a:t> παρα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γωγή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μελ</a:t>
            </a:r>
            <a:r>
              <a:rPr lang="en-GB" sz="1600" dirty="0">
                <a:latin typeface="Calibri"/>
                <a:ea typeface="Calibri"/>
                <a:cs typeface="Calibri"/>
              </a:rPr>
              <a:t>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νίνης</a:t>
            </a:r>
            <a:endParaRPr lang="en-GB" sz="1600" dirty="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r>
              <a:rPr lang="en-GB" sz="1600" dirty="0" err="1">
                <a:latin typeface="Calibri"/>
                <a:ea typeface="Calibri"/>
                <a:cs typeface="Calibri"/>
              </a:rPr>
              <a:t>UVA</a:t>
            </a:r>
            <a:r>
              <a:rPr lang="en-GB" dirty="0" err="1">
                <a:latin typeface="Wingdings"/>
                <a:ea typeface="Calibri"/>
                <a:cs typeface="Calibri"/>
                <a:sym typeface="Wingdings"/>
              </a:rPr>
              <a:t>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Δι</a:t>
            </a:r>
            <a:r>
              <a:rPr lang="en-GB" sz="1600" dirty="0">
                <a:latin typeface="Calibri"/>
                <a:ea typeface="Calibri"/>
                <a:cs typeface="Calibri"/>
              </a:rPr>
              <a:t>απ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έρ</a:t>
            </a:r>
            <a:r>
              <a:rPr lang="en-GB" sz="1600" dirty="0">
                <a:latin typeface="Calibri"/>
                <a:ea typeface="Calibri"/>
                <a:cs typeface="Calibri"/>
              </a:rPr>
              <a:t>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ση</a:t>
            </a:r>
            <a:r>
              <a:rPr lang="en-GB" sz="1600" dirty="0">
                <a:latin typeface="Calibri"/>
                <a:ea typeface="Calibri"/>
                <a:cs typeface="Calibri"/>
              </a:rPr>
              <a:t> βα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θιά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στο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δέρμ</a:t>
            </a:r>
            <a:r>
              <a:rPr lang="en-GB" sz="1600" dirty="0">
                <a:latin typeface="Calibri"/>
                <a:ea typeface="Calibri"/>
                <a:cs typeface="Calibri"/>
              </a:rPr>
              <a:t>α </a:t>
            </a:r>
            <a:r>
              <a:rPr lang="en-GB" dirty="0" err="1">
                <a:latin typeface="Wingdings"/>
                <a:ea typeface="Calibri"/>
                <a:cs typeface="Calibri"/>
                <a:sym typeface="Wingdings"/>
              </a:rPr>
              <a:t>àΒ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λά</a:t>
            </a:r>
            <a:r>
              <a:rPr lang="en-GB" sz="1600" dirty="0">
                <a:latin typeface="Calibri"/>
                <a:ea typeface="Calibri"/>
                <a:cs typeface="Calibri"/>
              </a:rPr>
              <a:t>β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ες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στ</a:t>
            </a:r>
            <a:r>
              <a:rPr lang="en-GB" sz="1600" dirty="0">
                <a:latin typeface="Calibri"/>
                <a:ea typeface="Calibri"/>
                <a:cs typeface="Calibri"/>
              </a:rPr>
              <a:t>α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εσωτερικά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στρώμ</a:t>
            </a:r>
            <a:r>
              <a:rPr lang="en-GB" sz="1600" dirty="0">
                <a:latin typeface="Calibri"/>
                <a:ea typeface="Calibri"/>
                <a:cs typeface="Calibri"/>
              </a:rPr>
              <a:t>ατα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του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δέρμ</a:t>
            </a:r>
            <a:r>
              <a:rPr lang="en-GB" sz="1600" dirty="0">
                <a:latin typeface="Calibri"/>
                <a:ea typeface="Calibri"/>
                <a:cs typeface="Calibri"/>
              </a:rPr>
              <a:t>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τος</a:t>
            </a:r>
            <a:r>
              <a:rPr lang="en-GB" sz="1600" dirty="0">
                <a:latin typeface="Calibri"/>
                <a:ea typeface="Calibri"/>
                <a:cs typeface="Calibri"/>
              </a:rPr>
              <a:t>  </a:t>
            </a:r>
            <a:r>
              <a:rPr lang="en-GB" dirty="0" err="1">
                <a:latin typeface="Wingdings"/>
                <a:ea typeface="Calibri"/>
                <a:cs typeface="Calibri"/>
                <a:sym typeface="Wingdings"/>
              </a:rPr>
              <a:t>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Κ</a:t>
            </a:r>
            <a:r>
              <a:rPr lang="en-GB" sz="1600" dirty="0">
                <a:latin typeface="Calibri"/>
                <a:ea typeface="Calibri"/>
                <a:cs typeface="Calibri"/>
              </a:rPr>
              <a:t>ατα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στροφή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του</a:t>
            </a:r>
            <a:r>
              <a:rPr lang="en-GB" sz="1600" dirty="0">
                <a:latin typeface="Calibri"/>
                <a:ea typeface="Calibri"/>
                <a:cs typeface="Calibri"/>
              </a:rPr>
              <a:t> DNA 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των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κυττάρων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dirty="0" err="1">
                <a:latin typeface="Wingdings"/>
                <a:ea typeface="Calibri"/>
                <a:cs typeface="Calibri"/>
                <a:sym typeface="Wingdings"/>
              </a:rPr>
              <a:t>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Mετ</a:t>
            </a:r>
            <a:r>
              <a:rPr lang="en-GB" sz="1600" dirty="0">
                <a:latin typeface="Calibri"/>
                <a:ea typeface="Calibri"/>
                <a:cs typeface="Calibri"/>
              </a:rPr>
              <a:t>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λλάξεις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dirty="0">
                <a:latin typeface="Wingdings"/>
                <a:ea typeface="Calibri"/>
                <a:cs typeface="Calibri"/>
                <a:sym typeface="Wingdings"/>
              </a:rPr>
              <a:t>à</a:t>
            </a:r>
            <a:r>
              <a:rPr lang="en-GB" sz="1600" dirty="0">
                <a:latin typeface="Calibri"/>
                <a:ea typeface="Calibri"/>
                <a:cs typeface="Calibri"/>
              </a:rPr>
              <a:t> Κα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ρκίνος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δέρμ</a:t>
            </a:r>
            <a:r>
              <a:rPr lang="en-GB" sz="1600" dirty="0">
                <a:latin typeface="Calibri"/>
                <a:ea typeface="Calibri"/>
                <a:cs typeface="Calibri"/>
              </a:rPr>
              <a:t>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τος</a:t>
            </a:r>
            <a:endParaRPr lang="en-GB" sz="1600" dirty="0"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r>
              <a:rPr lang="en-GB" sz="1600" dirty="0" err="1">
                <a:latin typeface="Calibri"/>
                <a:ea typeface="Calibri"/>
                <a:cs typeface="Calibri"/>
              </a:rPr>
              <a:t>Συνολική</a:t>
            </a:r>
            <a:r>
              <a:rPr lang="en-GB" sz="1600" dirty="0">
                <a:latin typeface="Calibri"/>
                <a:ea typeface="Calibri"/>
                <a:cs typeface="Calibri"/>
              </a:rPr>
              <a:t> επ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ίδρ</a:t>
            </a:r>
            <a:r>
              <a:rPr lang="en-GB" sz="1600" dirty="0">
                <a:latin typeface="Calibri"/>
                <a:ea typeface="Calibri"/>
                <a:cs typeface="Calibri"/>
              </a:rPr>
              <a:t>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ση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του</a:t>
            </a:r>
            <a:r>
              <a:rPr lang="en-GB" sz="1600" dirty="0">
                <a:latin typeface="Calibri"/>
                <a:ea typeface="Calibri"/>
                <a:cs typeface="Calibri"/>
              </a:rPr>
              <a:t> Solarium </a:t>
            </a:r>
            <a:endParaRPr lang="en-GB" sz="1600" dirty="0">
              <a:latin typeface="Calibri"/>
              <a:ea typeface="Source Sans Pro Light"/>
              <a:cs typeface="Calibri"/>
            </a:endParaRPr>
          </a:p>
          <a:p>
            <a:r>
              <a:rPr lang="en-GB" sz="1600" dirty="0">
                <a:latin typeface="Calibri"/>
                <a:ea typeface="Calibri"/>
                <a:cs typeface="Calibri"/>
              </a:rPr>
              <a:t>              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Μηχ</a:t>
            </a:r>
            <a:r>
              <a:rPr lang="en-GB" sz="1600" dirty="0">
                <a:latin typeface="Calibri"/>
                <a:ea typeface="Calibri"/>
                <a:cs typeface="Calibri"/>
              </a:rPr>
              <a:t>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νισμοί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άμυν</a:t>
            </a:r>
            <a:r>
              <a:rPr lang="en-GB" sz="1600" dirty="0">
                <a:latin typeface="Calibri"/>
                <a:ea typeface="Calibri"/>
                <a:cs typeface="Calibri"/>
              </a:rPr>
              <a:t>ας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του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δέρμ</a:t>
            </a:r>
            <a:r>
              <a:rPr lang="en-GB" sz="1600" dirty="0">
                <a:latin typeface="Calibri"/>
                <a:ea typeface="Calibri"/>
                <a:cs typeface="Calibri"/>
              </a:rPr>
              <a:t>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τος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δεν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είν</a:t>
            </a:r>
            <a:r>
              <a:rPr lang="en-GB" sz="1600" dirty="0">
                <a:latin typeface="Calibri"/>
                <a:ea typeface="Calibri"/>
                <a:cs typeface="Calibri"/>
              </a:rPr>
              <a:t>αι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τόσο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ενεργοί</a:t>
            </a:r>
            <a:r>
              <a:rPr lang="en-GB" sz="1600" dirty="0">
                <a:latin typeface="Calibri"/>
                <a:ea typeface="Calibri"/>
                <a:cs typeface="Calibri"/>
              </a:rPr>
              <a:t> 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στην</a:t>
            </a:r>
            <a:r>
              <a:rPr lang="en-GB" sz="1600" dirty="0">
                <a:latin typeface="Calibri"/>
                <a:ea typeface="Calibri"/>
                <a:cs typeface="Calibri"/>
              </a:rPr>
              <a:t> π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ερί</a:t>
            </a:r>
            <a:r>
              <a:rPr lang="en-GB" sz="1600" dirty="0">
                <a:latin typeface="Calibri"/>
                <a:ea typeface="Calibri"/>
                <a:cs typeface="Calibri"/>
              </a:rPr>
              <a:t>π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τωση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του</a:t>
            </a:r>
            <a:r>
              <a:rPr lang="en-GB" sz="1600" dirty="0">
                <a:latin typeface="Calibri"/>
                <a:ea typeface="Calibri"/>
                <a:cs typeface="Calibri"/>
              </a:rPr>
              <a:t>  Solarium κα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θιστώντ</a:t>
            </a:r>
            <a:r>
              <a:rPr lang="en-GB" sz="1600" dirty="0">
                <a:latin typeface="Calibri"/>
                <a:ea typeface="Calibri"/>
                <a:cs typeface="Calibri"/>
              </a:rPr>
              <a:t>ας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το</a:t>
            </a:r>
            <a:r>
              <a:rPr lang="en-GB" sz="1600" dirty="0">
                <a:latin typeface="Calibri"/>
                <a:ea typeface="Calibri"/>
                <a:cs typeface="Calibri"/>
              </a:rPr>
              <a:t> 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δέρμ</a:t>
            </a:r>
            <a:r>
              <a:rPr lang="en-GB" sz="1600" dirty="0">
                <a:latin typeface="Calibri"/>
                <a:ea typeface="Calibri"/>
                <a:cs typeface="Calibri"/>
              </a:rPr>
              <a:t>α π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ιο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ευάλωτο</a:t>
            </a:r>
            <a:r>
              <a:rPr lang="en-GB" sz="1600" dirty="0">
                <a:latin typeface="Calibri"/>
                <a:ea typeface="Calibri"/>
                <a:cs typeface="Calibri"/>
              </a:rPr>
              <a:t> 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σε</a:t>
            </a:r>
            <a:r>
              <a:rPr lang="en-GB" sz="1600" dirty="0">
                <a:latin typeface="Calibri"/>
                <a:ea typeface="Calibri"/>
                <a:cs typeface="Calibri"/>
              </a:rPr>
              <a:t> β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λά</a:t>
            </a:r>
            <a:r>
              <a:rPr lang="en-GB" sz="1600" dirty="0">
                <a:latin typeface="Calibri"/>
                <a:ea typeface="Calibri"/>
                <a:cs typeface="Calibri"/>
              </a:rPr>
              <a:t>β</a:t>
            </a:r>
            <a:r>
              <a:rPr lang="en-GB" sz="1600" dirty="0" err="1">
                <a:latin typeface="Calibri"/>
                <a:ea typeface="Calibri"/>
                <a:cs typeface="Calibri"/>
              </a:rPr>
              <a:t>ες</a:t>
            </a:r>
            <a:endParaRPr lang="en-GB" sz="1600" dirty="0">
              <a:latin typeface="Calibri"/>
              <a:ea typeface="Source Sans Pro Light"/>
              <a:cs typeface="Calibri"/>
            </a:endParaRPr>
          </a:p>
          <a:p>
            <a:pPr marL="285750" indent="-285750">
              <a:buChar char="•"/>
            </a:pPr>
            <a:endParaRPr lang="en-GB" sz="1600" dirty="0"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endParaRPr lang="en-GB" sz="1600">
              <a:latin typeface="Calibri"/>
              <a:ea typeface="Calibri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40C9C-FD02-7280-CA5B-5AB5D21F96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Arrow: Bent-Up 5">
            <a:extLst>
              <a:ext uri="{FF2B5EF4-FFF2-40B4-BE49-F238E27FC236}">
                <a16:creationId xmlns:a16="http://schemas.microsoft.com/office/drawing/2014/main" id="{329B3690-D1BC-82A9-12D6-EB28C2BD81AB}"/>
              </a:ext>
            </a:extLst>
          </p:cNvPr>
          <p:cNvSpPr/>
          <p:nvPr/>
        </p:nvSpPr>
        <p:spPr>
          <a:xfrm rot="5400000">
            <a:off x="6310061" y="4162542"/>
            <a:ext cx="301624" cy="263181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730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DDED2-B668-2306-7F19-7B8EDC8C9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892" y="606241"/>
            <a:ext cx="4265940" cy="2825342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Κλινικά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 χαρα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κτηριστικά:</a:t>
            </a:r>
            <a:r>
              <a:rPr lang="en-GB" sz="1800" b="1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κ</a:t>
            </a:r>
            <a:r>
              <a:rPr lang="en-GB" sz="1800" b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b="1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νόν</a:t>
            </a:r>
            <a:r>
              <a:rPr lang="en-GB" sz="1800" b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ας ABCDE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 </a:t>
            </a:r>
            <a:b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</a:b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–</a:t>
            </a:r>
            <a:r>
              <a:rPr lang="en-GB" sz="1800" b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A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symmetry: 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συμμετρί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</a:t>
            </a:r>
            <a:b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</a:b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–</a:t>
            </a:r>
            <a:r>
              <a:rPr lang="en-GB" sz="1800" b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B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order: 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νώμ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λο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 π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ερίγρ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μμ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</a:t>
            </a:r>
            <a:b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</a:b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–</a:t>
            </a:r>
            <a:r>
              <a:rPr lang="en-GB" sz="1800" b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C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olour: 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χρώμ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 (π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ρόσφ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τη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 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λλ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γή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χρώμ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τος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 ή π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οικιλοχρωμί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α)</a:t>
            </a:r>
            <a:b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</a:b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–</a:t>
            </a:r>
            <a:r>
              <a:rPr lang="en-GB" sz="1800" b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D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iameter: 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διάμετρος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 &gt; 6 mm</a:t>
            </a:r>
            <a:b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</a:b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–</a:t>
            </a:r>
            <a:r>
              <a:rPr lang="en-GB" sz="1800" b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levation: υπ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έγερση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 ή 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ψηλ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α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φητό</a:t>
            </a:r>
            <a:r>
              <a:rPr lang="en-GB" sz="180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1800" err="1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οζίδιο</a:t>
            </a:r>
            <a:endParaRPr lang="en-US" err="1"/>
          </a:p>
          <a:p>
            <a:endParaRPr lang="en-GB"/>
          </a:p>
        </p:txBody>
      </p:sp>
      <p:pic>
        <p:nvPicPr>
          <p:cNvPr id="5" name="Content Placeholder 4" descr="A close-up of several moles&#10;&#10;Description automatically generated">
            <a:extLst>
              <a:ext uri="{FF2B5EF4-FFF2-40B4-BE49-F238E27FC236}">
                <a16:creationId xmlns:a16="http://schemas.microsoft.com/office/drawing/2014/main" id="{C4738F95-16AE-EA18-8680-59E74D029AA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6676422" y="1214558"/>
            <a:ext cx="4055425" cy="368174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197AB5-DB45-6AA1-BDD7-E5D53C0C22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" name="Picture 2" descr="A close-up of several skin diseases&#10;&#10;Description automatically generated">
            <a:extLst>
              <a:ext uri="{FF2B5EF4-FFF2-40B4-BE49-F238E27FC236}">
                <a16:creationId xmlns:a16="http://schemas.microsoft.com/office/drawing/2014/main" id="{7F146E83-A232-92B5-99F2-D6E40FE7D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695" y="3055567"/>
            <a:ext cx="4662407" cy="282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6945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7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B09D"/>
      </a:accent1>
      <a:accent2>
        <a:srgbClr val="FFD7C7"/>
      </a:accent2>
      <a:accent3>
        <a:srgbClr val="FFE9E0"/>
      </a:accent3>
      <a:accent4>
        <a:srgbClr val="55736D"/>
      </a:accent4>
      <a:accent5>
        <a:srgbClr val="88A88E"/>
      </a:accent5>
      <a:accent6>
        <a:srgbClr val="E6FFFB"/>
      </a:accent6>
      <a:hlink>
        <a:srgbClr val="0563C1"/>
      </a:hlink>
      <a:folHlink>
        <a:srgbClr val="954F72"/>
      </a:folHlink>
    </a:clrScheme>
    <a:fontScheme name="Custom 116">
      <a:majorFont>
        <a:latin typeface="Bodoni M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66722518_win32_SD_v11" id="{6E195932-91F4-4861-8538-848409B20D97}" vid="{F5C82CE7-F5AC-4E30-975C-FD228ED22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7CDA33-9251-49D0-A51A-7888AA3E0635}">
  <ds:schemaRefs>
    <ds:schemaRef ds:uri="230e9df3-be65-4c73-a93b-d1236ebd677e"/>
    <ds:schemaRef ds:uri="71af3243-3dd4-4a8d-8c0d-dd76da1f02a5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32E4FA29-61E2-42A6-9537-732ED628B68D}">
  <ds:schemaRefs>
    <ds:schemaRef ds:uri="16c05727-aa75-4e4a-9b5f-8a80a1165891"/>
    <ds:schemaRef ds:uri="230e9df3-be65-4c73-a93b-d1236ebd677e"/>
    <ds:schemaRef ds:uri="71af3243-3dd4-4a8d-8c0d-dd76da1f02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F796806-D3A7-49C6-9335-B8A0B9307F8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1085</Words>
  <Application>Microsoft Office PowerPoint</Application>
  <PresentationFormat>Ευρεία οθόνη</PresentationFormat>
  <Paragraphs>137</Paragraphs>
  <Slides>23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32" baseType="lpstr">
      <vt:lpstr>Aptos</vt:lpstr>
      <vt:lpstr>Arial</vt:lpstr>
      <vt:lpstr>Arial,Sans-Serif</vt:lpstr>
      <vt:lpstr>Bodoni MT</vt:lpstr>
      <vt:lpstr>Calibri</vt:lpstr>
      <vt:lpstr>Source Sans Pro Light</vt:lpstr>
      <vt:lpstr>Times New Roman</vt:lpstr>
      <vt:lpstr>Wingdings</vt:lpstr>
      <vt:lpstr>Custom</vt:lpstr>
      <vt:lpstr>Solarium - Eπιπτώσεις στην υγεία του δέρματος</vt:lpstr>
      <vt:lpstr>Τι είναι το Solarium</vt:lpstr>
      <vt:lpstr>Solarium και θεραπευτική</vt:lpstr>
      <vt:lpstr>Μαύρισμα</vt:lpstr>
      <vt:lpstr>Παρουσίαση του PowerPoint</vt:lpstr>
      <vt:lpstr>UVA-UVB</vt:lpstr>
      <vt:lpstr>Επιπτώσεις του Solarium</vt:lpstr>
      <vt:lpstr>Μελάνωμα</vt:lpstr>
      <vt:lpstr>Κλινικά χαρακτηριστικά:κανόνας ABCDE  –Asymmetry: ασυμμετρία –Border: ανώμαλο περίγραμμα –Colour: χρώμα (πρόσφατη αλλαγή χρώματος ή ποικιλοχρωμία) –Diameter: διάμετρος &gt; 6 mm –Elevation: υπέγερση ή ψηλαφητό οζίδιο </vt:lpstr>
      <vt:lpstr>Σύγκριση 597 περιπτώσεων μελανώματος και 622 ατόμων ως ομάδες ελέγχου Εξέταση περιβαλλοντικών και γενετικών παραγόντων κινδύνου</vt:lpstr>
      <vt:lpstr>Άλλοι Καρκίνοι του Δέρματος</vt:lpstr>
      <vt:lpstr>                     Βασικοκυτταρικό Καρκίνωμα (BCC)                   Ακανθοκυτταρικό Καρκίνωμα (SCC)</vt:lpstr>
      <vt:lpstr>Άλλες Επικίνδυνες Επιπτώσεις του Solarium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Βιβλιογραφία </vt:lpstr>
      <vt:lpstr>Ευχαριστούμε για τη προσοχή σας!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deck</dc:title>
  <dc:creator>Γεώργιος Οικονομάκης</dc:creator>
  <cp:lastModifiedBy>Sotiria Oikonomaki</cp:lastModifiedBy>
  <cp:revision>280</cp:revision>
  <dcterms:created xsi:type="dcterms:W3CDTF">2024-02-15T19:21:17Z</dcterms:created>
  <dcterms:modified xsi:type="dcterms:W3CDTF">2025-01-10T12:46:33Z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